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Lst>
  <p:sldSz cx="18288000" cy="10287000"/>
  <p:notesSz cx="6858000" cy="9144000"/>
  <p:embeddedFontLst>
    <p:embeddedFont>
      <p:font typeface="Agrandir Bold" charset="1" panose="00000800000000000000"/>
      <p:regular r:id="rId13"/>
    </p:embeddedFont>
    <p:embeddedFont>
      <p:font typeface="Agrandir" charset="1" panose="00000500000000000000"/>
      <p:regular r:id="rId14"/>
    </p:embeddedFont>
    <p:embeddedFont>
      <p:font typeface="Open Sans 1" charset="1" panose="020B0606030504020204"/>
      <p:regular r:id="rId15"/>
    </p:embeddedFont>
    <p:embeddedFont>
      <p:font typeface="League Spartan" charset="1" panose="00000800000000000000"/>
      <p:regular r:id="rId16"/>
    </p:embeddedFont>
    <p:embeddedFont>
      <p:font typeface="Open Sans 2" charset="1" panose="00000000000000000000"/>
      <p:regular r:id="rId17"/>
    </p:embeddedFont>
    <p:embeddedFont>
      <p:font typeface="Open Sans 2 Bold" charset="1" panose="00000000000000000000"/>
      <p:regular r:id="rId18"/>
    </p:embeddedFont>
    <p:embeddedFont>
      <p:font typeface="Codec Pro" charset="1" panose="00000500000000000000"/>
      <p:regular r:id="rId19"/>
    </p:embeddedFont>
    <p:embeddedFont>
      <p:font typeface="Montserrat" charset="1" panose="00000500000000000000"/>
      <p:regular r:id="rId2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fonts/font13.fntdata" Type="http://schemas.openxmlformats.org/officeDocument/2006/relationships/font"/><Relationship Id="rId14" Target="fonts/font14.fntdata" Type="http://schemas.openxmlformats.org/officeDocument/2006/relationships/font"/><Relationship Id="rId15" Target="fonts/font15.fntdata" Type="http://schemas.openxmlformats.org/officeDocument/2006/relationships/font"/><Relationship Id="rId16" Target="fonts/font16.fntdata" Type="http://schemas.openxmlformats.org/officeDocument/2006/relationships/font"/><Relationship Id="rId17" Target="fonts/font17.fntdata" Type="http://schemas.openxmlformats.org/officeDocument/2006/relationships/font"/><Relationship Id="rId18" Target="fonts/font18.fntdata" Type="http://schemas.openxmlformats.org/officeDocument/2006/relationships/font"/><Relationship Id="rId19" Target="fonts/font19.fntdata" Type="http://schemas.openxmlformats.org/officeDocument/2006/relationships/font"/><Relationship Id="rId2" Target="presProps.xml" Type="http://schemas.openxmlformats.org/officeDocument/2006/relationships/presProps"/><Relationship Id="rId20" Target="fonts/font20.fntdata" Type="http://schemas.openxmlformats.org/officeDocument/2006/relationships/font"/><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5.png" Type="http://schemas.openxmlformats.org/officeDocument/2006/relationships/image"/><Relationship Id="rId3" Target="../media/image6.png" Type="http://schemas.openxmlformats.org/officeDocument/2006/relationships/image"/><Relationship Id="rId4" Target="../media/image7.png" Type="http://schemas.openxmlformats.org/officeDocument/2006/relationships/image"/><Relationship Id="rId5" Target="../media/image8.png" Type="http://schemas.openxmlformats.org/officeDocument/2006/relationships/image"/><Relationship Id="rId6" Target="../media/image9.png" Type="http://schemas.openxmlformats.org/officeDocument/2006/relationships/image"/><Relationship Id="rId7" Target="../media/image10.png" Type="http://schemas.openxmlformats.org/officeDocument/2006/relationships/image"/><Relationship Id="rId8" Target="../media/image11.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3651975" y="7331937"/>
            <a:ext cx="5910126" cy="5910126"/>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4AAD"/>
            </a:solidFill>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pPr>
            </a:p>
          </p:txBody>
        </p:sp>
      </p:grpSp>
      <p:grpSp>
        <p:nvGrpSpPr>
          <p:cNvPr name="Group 5" id="5"/>
          <p:cNvGrpSpPr/>
          <p:nvPr/>
        </p:nvGrpSpPr>
        <p:grpSpPr>
          <a:xfrm rot="-5400000">
            <a:off x="5305396" y="4259870"/>
            <a:ext cx="831964" cy="10002403"/>
            <a:chOff x="0" y="0"/>
            <a:chExt cx="233609" cy="2808592"/>
          </a:xfrm>
        </p:grpSpPr>
        <p:sp>
          <p:nvSpPr>
            <p:cNvPr name="Freeform 6" id="6"/>
            <p:cNvSpPr/>
            <p:nvPr/>
          </p:nvSpPr>
          <p:spPr>
            <a:xfrm flipH="false" flipV="false" rot="0">
              <a:off x="0" y="0"/>
              <a:ext cx="233609" cy="2808593"/>
            </a:xfrm>
            <a:custGeom>
              <a:avLst/>
              <a:gdLst/>
              <a:ahLst/>
              <a:cxnLst/>
              <a:rect r="r" b="b" t="t" l="l"/>
              <a:pathLst>
                <a:path h="2808593" w="233609">
                  <a:moveTo>
                    <a:pt x="116804" y="0"/>
                  </a:moveTo>
                  <a:lnTo>
                    <a:pt x="116804" y="0"/>
                  </a:lnTo>
                  <a:cubicBezTo>
                    <a:pt x="181314" y="0"/>
                    <a:pt x="233609" y="52295"/>
                    <a:pt x="233609" y="116804"/>
                  </a:cubicBezTo>
                  <a:lnTo>
                    <a:pt x="233609" y="2691788"/>
                  </a:lnTo>
                  <a:cubicBezTo>
                    <a:pt x="233609" y="2756297"/>
                    <a:pt x="181314" y="2808593"/>
                    <a:pt x="116804" y="2808593"/>
                  </a:cubicBezTo>
                  <a:lnTo>
                    <a:pt x="116804" y="2808593"/>
                  </a:lnTo>
                  <a:cubicBezTo>
                    <a:pt x="52295" y="2808593"/>
                    <a:pt x="0" y="2756297"/>
                    <a:pt x="0" y="2691788"/>
                  </a:cubicBezTo>
                  <a:lnTo>
                    <a:pt x="0" y="116804"/>
                  </a:lnTo>
                  <a:cubicBezTo>
                    <a:pt x="0" y="52295"/>
                    <a:pt x="52295" y="0"/>
                    <a:pt x="116804" y="0"/>
                  </a:cubicBezTo>
                  <a:close/>
                </a:path>
              </a:pathLst>
            </a:custGeom>
            <a:solidFill>
              <a:srgbClr val="F6F6E9"/>
            </a:solidFill>
            <a:ln cap="rnd">
              <a:noFill/>
              <a:prstDash val="solid"/>
              <a:round/>
            </a:ln>
          </p:spPr>
        </p:sp>
        <p:sp>
          <p:nvSpPr>
            <p:cNvPr name="TextBox 7" id="7"/>
            <p:cNvSpPr txBox="true"/>
            <p:nvPr/>
          </p:nvSpPr>
          <p:spPr>
            <a:xfrm>
              <a:off x="0" y="-38100"/>
              <a:ext cx="233609" cy="2846692"/>
            </a:xfrm>
            <a:prstGeom prst="rect">
              <a:avLst/>
            </a:prstGeom>
          </p:spPr>
          <p:txBody>
            <a:bodyPr anchor="ctr" rtlCol="false" tIns="50800" lIns="50800" bIns="50800" rIns="50800"/>
            <a:lstStyle/>
            <a:p>
              <a:pPr algn="ctr">
                <a:lnSpc>
                  <a:spcPts val="2659"/>
                </a:lnSpc>
              </a:pPr>
            </a:p>
          </p:txBody>
        </p:sp>
      </p:grpSp>
      <p:grpSp>
        <p:nvGrpSpPr>
          <p:cNvPr name="Group 8" id="8"/>
          <p:cNvGrpSpPr/>
          <p:nvPr/>
        </p:nvGrpSpPr>
        <p:grpSpPr>
          <a:xfrm rot="-5400000">
            <a:off x="12676325" y="7110419"/>
            <a:ext cx="831964" cy="4301304"/>
            <a:chOff x="0" y="0"/>
            <a:chExt cx="233609" cy="1207771"/>
          </a:xfrm>
        </p:grpSpPr>
        <p:sp>
          <p:nvSpPr>
            <p:cNvPr name="Freeform 9" id="9"/>
            <p:cNvSpPr/>
            <p:nvPr/>
          </p:nvSpPr>
          <p:spPr>
            <a:xfrm flipH="false" flipV="false" rot="0">
              <a:off x="0" y="0"/>
              <a:ext cx="233609" cy="1207771"/>
            </a:xfrm>
            <a:custGeom>
              <a:avLst/>
              <a:gdLst/>
              <a:ahLst/>
              <a:cxnLst/>
              <a:rect r="r" b="b" t="t" l="l"/>
              <a:pathLst>
                <a:path h="1207771" w="233609">
                  <a:moveTo>
                    <a:pt x="116804" y="0"/>
                  </a:moveTo>
                  <a:lnTo>
                    <a:pt x="116804" y="0"/>
                  </a:lnTo>
                  <a:cubicBezTo>
                    <a:pt x="181314" y="0"/>
                    <a:pt x="233609" y="52295"/>
                    <a:pt x="233609" y="116804"/>
                  </a:cubicBezTo>
                  <a:lnTo>
                    <a:pt x="233609" y="1090967"/>
                  </a:lnTo>
                  <a:cubicBezTo>
                    <a:pt x="233609" y="1155476"/>
                    <a:pt x="181314" y="1207771"/>
                    <a:pt x="116804" y="1207771"/>
                  </a:cubicBezTo>
                  <a:lnTo>
                    <a:pt x="116804" y="1207771"/>
                  </a:lnTo>
                  <a:cubicBezTo>
                    <a:pt x="52295" y="1207771"/>
                    <a:pt x="0" y="1155476"/>
                    <a:pt x="0" y="1090967"/>
                  </a:cubicBezTo>
                  <a:lnTo>
                    <a:pt x="0" y="116804"/>
                  </a:lnTo>
                  <a:cubicBezTo>
                    <a:pt x="0" y="52295"/>
                    <a:pt x="52295" y="0"/>
                    <a:pt x="116804" y="0"/>
                  </a:cubicBezTo>
                  <a:close/>
                </a:path>
              </a:pathLst>
            </a:custGeom>
            <a:solidFill>
              <a:srgbClr val="F6F6E9"/>
            </a:solidFill>
            <a:ln cap="rnd">
              <a:noFill/>
              <a:prstDash val="solid"/>
              <a:round/>
            </a:ln>
          </p:spPr>
        </p:sp>
        <p:sp>
          <p:nvSpPr>
            <p:cNvPr name="TextBox 10" id="10"/>
            <p:cNvSpPr txBox="true"/>
            <p:nvPr/>
          </p:nvSpPr>
          <p:spPr>
            <a:xfrm>
              <a:off x="0" y="-38100"/>
              <a:ext cx="233609" cy="1245871"/>
            </a:xfrm>
            <a:prstGeom prst="rect">
              <a:avLst/>
            </a:prstGeom>
          </p:spPr>
          <p:txBody>
            <a:bodyPr anchor="ctr" rtlCol="false" tIns="50800" lIns="50800" bIns="50800" rIns="50800"/>
            <a:lstStyle/>
            <a:p>
              <a:pPr algn="ctr">
                <a:lnSpc>
                  <a:spcPts val="2659"/>
                </a:lnSpc>
              </a:pPr>
            </a:p>
          </p:txBody>
        </p:sp>
      </p:grpSp>
      <p:grpSp>
        <p:nvGrpSpPr>
          <p:cNvPr name="Group 11" id="11"/>
          <p:cNvGrpSpPr/>
          <p:nvPr/>
        </p:nvGrpSpPr>
        <p:grpSpPr>
          <a:xfrm rot="-5400000">
            <a:off x="15999865" y="8311537"/>
            <a:ext cx="831964" cy="1899068"/>
            <a:chOff x="0" y="0"/>
            <a:chExt cx="233609" cy="533243"/>
          </a:xfrm>
        </p:grpSpPr>
        <p:sp>
          <p:nvSpPr>
            <p:cNvPr name="Freeform 12" id="12"/>
            <p:cNvSpPr/>
            <p:nvPr/>
          </p:nvSpPr>
          <p:spPr>
            <a:xfrm flipH="false" flipV="false" rot="0">
              <a:off x="0" y="0"/>
              <a:ext cx="233609" cy="533243"/>
            </a:xfrm>
            <a:custGeom>
              <a:avLst/>
              <a:gdLst/>
              <a:ahLst/>
              <a:cxnLst/>
              <a:rect r="r" b="b" t="t" l="l"/>
              <a:pathLst>
                <a:path h="533243" w="233609">
                  <a:moveTo>
                    <a:pt x="116804" y="0"/>
                  </a:moveTo>
                  <a:lnTo>
                    <a:pt x="116804" y="0"/>
                  </a:lnTo>
                  <a:cubicBezTo>
                    <a:pt x="181314" y="0"/>
                    <a:pt x="233609" y="52295"/>
                    <a:pt x="233609" y="116804"/>
                  </a:cubicBezTo>
                  <a:lnTo>
                    <a:pt x="233609" y="416438"/>
                  </a:lnTo>
                  <a:cubicBezTo>
                    <a:pt x="233609" y="480948"/>
                    <a:pt x="181314" y="533243"/>
                    <a:pt x="116804" y="533243"/>
                  </a:cubicBezTo>
                  <a:lnTo>
                    <a:pt x="116804" y="533243"/>
                  </a:lnTo>
                  <a:cubicBezTo>
                    <a:pt x="52295" y="533243"/>
                    <a:pt x="0" y="480948"/>
                    <a:pt x="0" y="416438"/>
                  </a:cubicBezTo>
                  <a:lnTo>
                    <a:pt x="0" y="116804"/>
                  </a:lnTo>
                  <a:cubicBezTo>
                    <a:pt x="0" y="52295"/>
                    <a:pt x="52295" y="0"/>
                    <a:pt x="116804" y="0"/>
                  </a:cubicBezTo>
                  <a:close/>
                </a:path>
              </a:pathLst>
            </a:custGeom>
            <a:solidFill>
              <a:srgbClr val="F6F6E9"/>
            </a:solidFill>
            <a:ln cap="rnd">
              <a:noFill/>
              <a:prstDash val="solid"/>
              <a:round/>
            </a:ln>
          </p:spPr>
        </p:sp>
        <p:sp>
          <p:nvSpPr>
            <p:cNvPr name="TextBox 13" id="13"/>
            <p:cNvSpPr txBox="true"/>
            <p:nvPr/>
          </p:nvSpPr>
          <p:spPr>
            <a:xfrm>
              <a:off x="0" y="-38100"/>
              <a:ext cx="233609" cy="571343"/>
            </a:xfrm>
            <a:prstGeom prst="rect">
              <a:avLst/>
            </a:prstGeom>
          </p:spPr>
          <p:txBody>
            <a:bodyPr anchor="ctr" rtlCol="false" tIns="50800" lIns="50800" bIns="50800" rIns="50800"/>
            <a:lstStyle/>
            <a:p>
              <a:pPr algn="ctr">
                <a:lnSpc>
                  <a:spcPts val="2659"/>
                </a:lnSpc>
              </a:pPr>
            </a:p>
          </p:txBody>
        </p:sp>
      </p:grpSp>
      <p:sp>
        <p:nvSpPr>
          <p:cNvPr name="AutoShape 14" id="14"/>
          <p:cNvSpPr/>
          <p:nvPr/>
        </p:nvSpPr>
        <p:spPr>
          <a:xfrm>
            <a:off x="15954801" y="9267998"/>
            <a:ext cx="922093" cy="0"/>
          </a:xfrm>
          <a:prstGeom prst="line">
            <a:avLst/>
          </a:prstGeom>
          <a:ln cap="flat" w="38100">
            <a:solidFill>
              <a:srgbClr val="004AAD"/>
            </a:solidFill>
            <a:prstDash val="solid"/>
            <a:headEnd type="none" len="sm" w="sm"/>
            <a:tailEnd type="arrow" len="sm" w="med"/>
          </a:ln>
        </p:spPr>
      </p:sp>
      <p:grpSp>
        <p:nvGrpSpPr>
          <p:cNvPr name="Group 15" id="15"/>
          <p:cNvGrpSpPr/>
          <p:nvPr/>
        </p:nvGrpSpPr>
        <p:grpSpPr>
          <a:xfrm rot="0">
            <a:off x="11599313" y="-2602668"/>
            <a:ext cx="10555161" cy="10555161"/>
            <a:chOff x="0" y="0"/>
            <a:chExt cx="812800" cy="812800"/>
          </a:xfrm>
        </p:grpSpPr>
        <p:sp>
          <p:nvSpPr>
            <p:cNvPr name="Freeform 16" id="1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6F6E9"/>
            </a:solidFill>
          </p:spPr>
        </p:sp>
        <p:sp>
          <p:nvSpPr>
            <p:cNvPr name="TextBox 17" id="17"/>
            <p:cNvSpPr txBox="true"/>
            <p:nvPr/>
          </p:nvSpPr>
          <p:spPr>
            <a:xfrm>
              <a:off x="76200" y="38100"/>
              <a:ext cx="660400" cy="698500"/>
            </a:xfrm>
            <a:prstGeom prst="rect">
              <a:avLst/>
            </a:prstGeom>
          </p:spPr>
          <p:txBody>
            <a:bodyPr anchor="ctr" rtlCol="false" tIns="50800" lIns="50800" bIns="50800" rIns="50800"/>
            <a:lstStyle/>
            <a:p>
              <a:pPr algn="ctr">
                <a:lnSpc>
                  <a:spcPts val="2659"/>
                </a:lnSpc>
              </a:pPr>
            </a:p>
          </p:txBody>
        </p:sp>
      </p:grpSp>
      <p:sp>
        <p:nvSpPr>
          <p:cNvPr name="TextBox 18" id="18"/>
          <p:cNvSpPr txBox="true"/>
          <p:nvPr/>
        </p:nvSpPr>
        <p:spPr>
          <a:xfrm rot="0">
            <a:off x="282136" y="2617762"/>
            <a:ext cx="14522782" cy="3910706"/>
          </a:xfrm>
          <a:prstGeom prst="rect">
            <a:avLst/>
          </a:prstGeom>
        </p:spPr>
        <p:txBody>
          <a:bodyPr anchor="t" rtlCol="false" tIns="0" lIns="0" bIns="0" rIns="0">
            <a:spAutoFit/>
          </a:bodyPr>
          <a:lstStyle/>
          <a:p>
            <a:pPr algn="l">
              <a:lnSpc>
                <a:spcPts val="9531"/>
              </a:lnSpc>
            </a:pPr>
            <a:r>
              <a:rPr lang="en-US" sz="8907" b="true">
                <a:solidFill>
                  <a:srgbClr val="737373"/>
                </a:solidFill>
                <a:latin typeface="Agrandir Bold"/>
                <a:ea typeface="Agrandir Bold"/>
                <a:cs typeface="Agrandir Bold"/>
                <a:sym typeface="Agrandir Bold"/>
              </a:rPr>
              <a:t>INFORME </a:t>
            </a:r>
          </a:p>
          <a:p>
            <a:pPr algn="l">
              <a:lnSpc>
                <a:spcPts val="9531"/>
              </a:lnSpc>
            </a:pPr>
            <a:r>
              <a:rPr lang="en-US" sz="8907" b="true">
                <a:solidFill>
                  <a:srgbClr val="004AAD"/>
                </a:solidFill>
                <a:latin typeface="Agrandir Bold"/>
                <a:ea typeface="Agrandir Bold"/>
                <a:cs typeface="Agrandir Bold"/>
                <a:sym typeface="Agrandir Bold"/>
              </a:rPr>
              <a:t>TRIMESTRAL DEL BUZÓN DE SUGERENCIAS</a:t>
            </a:r>
          </a:p>
        </p:txBody>
      </p:sp>
      <p:sp>
        <p:nvSpPr>
          <p:cNvPr name="TextBox 19" id="19"/>
          <p:cNvSpPr txBox="true"/>
          <p:nvPr/>
        </p:nvSpPr>
        <p:spPr>
          <a:xfrm rot="0">
            <a:off x="1073123" y="6461793"/>
            <a:ext cx="9649457" cy="675667"/>
          </a:xfrm>
          <a:prstGeom prst="rect">
            <a:avLst/>
          </a:prstGeom>
        </p:spPr>
        <p:txBody>
          <a:bodyPr anchor="t" rtlCol="false" tIns="0" lIns="0" bIns="0" rIns="0">
            <a:spAutoFit/>
          </a:bodyPr>
          <a:lstStyle/>
          <a:p>
            <a:pPr algn="ctr">
              <a:lnSpc>
                <a:spcPts val="4279"/>
              </a:lnSpc>
            </a:pPr>
            <a:r>
              <a:rPr lang="en-US" sz="3999">
                <a:solidFill>
                  <a:srgbClr val="000000"/>
                </a:solidFill>
                <a:latin typeface="Agrandir"/>
                <a:ea typeface="Agrandir"/>
                <a:cs typeface="Agrandir"/>
                <a:sym typeface="Agrandir"/>
              </a:rPr>
              <a:t>OCTUBRE - DICIEMBRE 2024</a:t>
            </a:r>
          </a:p>
        </p:txBody>
      </p:sp>
      <p:grpSp>
        <p:nvGrpSpPr>
          <p:cNvPr name="Group 20" id="20"/>
          <p:cNvGrpSpPr/>
          <p:nvPr/>
        </p:nvGrpSpPr>
        <p:grpSpPr>
          <a:xfrm rot="0">
            <a:off x="9556188" y="-3235213"/>
            <a:ext cx="5910126" cy="5910126"/>
            <a:chOff x="0" y="0"/>
            <a:chExt cx="812800" cy="812800"/>
          </a:xfrm>
        </p:grpSpPr>
        <p:sp>
          <p:nvSpPr>
            <p:cNvPr name="Freeform 21" id="21"/>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4AAD"/>
            </a:solidFill>
          </p:spPr>
        </p:sp>
        <p:sp>
          <p:nvSpPr>
            <p:cNvPr name="TextBox 22" id="22"/>
            <p:cNvSpPr txBox="true"/>
            <p:nvPr/>
          </p:nvSpPr>
          <p:spPr>
            <a:xfrm>
              <a:off x="76200" y="38100"/>
              <a:ext cx="660400" cy="698500"/>
            </a:xfrm>
            <a:prstGeom prst="rect">
              <a:avLst/>
            </a:prstGeom>
          </p:spPr>
          <p:txBody>
            <a:bodyPr anchor="ctr" rtlCol="false" tIns="50800" lIns="50800" bIns="50800" rIns="50800"/>
            <a:lstStyle/>
            <a:p>
              <a:pPr algn="ctr">
                <a:lnSpc>
                  <a:spcPts val="2659"/>
                </a:lnSpc>
              </a:pPr>
            </a:p>
          </p:txBody>
        </p:sp>
      </p:grpSp>
      <p:sp>
        <p:nvSpPr>
          <p:cNvPr name="TextBox 23" id="23"/>
          <p:cNvSpPr txBox="true"/>
          <p:nvPr/>
        </p:nvSpPr>
        <p:spPr>
          <a:xfrm rot="0">
            <a:off x="577823" y="8996191"/>
            <a:ext cx="10144757" cy="581714"/>
          </a:xfrm>
          <a:prstGeom prst="rect">
            <a:avLst/>
          </a:prstGeom>
        </p:spPr>
        <p:txBody>
          <a:bodyPr anchor="t" rtlCol="false" tIns="0" lIns="0" bIns="0" rIns="0">
            <a:spAutoFit/>
          </a:bodyPr>
          <a:lstStyle/>
          <a:p>
            <a:pPr algn="ctr">
              <a:lnSpc>
                <a:spcPts val="3745"/>
              </a:lnSpc>
            </a:pPr>
            <a:r>
              <a:rPr lang="en-US" sz="3500">
                <a:solidFill>
                  <a:srgbClr val="000000"/>
                </a:solidFill>
                <a:latin typeface="Agrandir"/>
                <a:ea typeface="Agrandir"/>
                <a:cs typeface="Agrandir"/>
                <a:sym typeface="Agrandir"/>
              </a:rPr>
              <a:t>DIRECCIÓN DE CALIDAD INSTITUCIONAL</a:t>
            </a:r>
          </a:p>
        </p:txBody>
      </p:sp>
      <p:sp>
        <p:nvSpPr>
          <p:cNvPr name="Freeform 24" id="24"/>
          <p:cNvSpPr/>
          <p:nvPr/>
        </p:nvSpPr>
        <p:spPr>
          <a:xfrm flipH="false" flipV="false" rot="0">
            <a:off x="270683" y="182483"/>
            <a:ext cx="5102458" cy="1265410"/>
          </a:xfrm>
          <a:custGeom>
            <a:avLst/>
            <a:gdLst/>
            <a:ahLst/>
            <a:cxnLst/>
            <a:rect r="r" b="b" t="t" l="l"/>
            <a:pathLst>
              <a:path h="1265410" w="5102458">
                <a:moveTo>
                  <a:pt x="0" y="0"/>
                </a:moveTo>
                <a:lnTo>
                  <a:pt x="5102458" y="0"/>
                </a:lnTo>
                <a:lnTo>
                  <a:pt x="5102458" y="1265410"/>
                </a:lnTo>
                <a:lnTo>
                  <a:pt x="0" y="1265410"/>
                </a:lnTo>
                <a:lnTo>
                  <a:pt x="0" y="0"/>
                </a:lnTo>
                <a:close/>
              </a:path>
            </a:pathLst>
          </a:custGeom>
          <a:blipFill>
            <a:blip r:embed="rId2"/>
            <a:stretch>
              <a:fillRect l="0" t="0" r="0" b="0"/>
            </a:stretch>
          </a:blipFill>
        </p:spPr>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1028700" y="2756603"/>
            <a:ext cx="8767079" cy="5405468"/>
          </a:xfrm>
          <a:prstGeom prst="rect">
            <a:avLst/>
          </a:prstGeom>
        </p:spPr>
        <p:txBody>
          <a:bodyPr anchor="t" rtlCol="false" tIns="0" lIns="0" bIns="0" rIns="0">
            <a:spAutoFit/>
          </a:bodyPr>
          <a:lstStyle/>
          <a:p>
            <a:pPr algn="just">
              <a:lnSpc>
                <a:spcPts val="3862"/>
              </a:lnSpc>
              <a:spcBef>
                <a:spcPct val="0"/>
              </a:spcBef>
            </a:pPr>
            <a:r>
              <a:rPr lang="en-US" sz="2758">
                <a:solidFill>
                  <a:srgbClr val="000000"/>
                </a:solidFill>
                <a:latin typeface="Agrandir"/>
                <a:ea typeface="Agrandir"/>
                <a:cs typeface="Agrandir"/>
                <a:sym typeface="Agrandir"/>
              </a:rPr>
              <a:t>La Universidad APEC comprometida en garantizar la calidad en los servicios que ofrece, ha implementado el buzón de sugerencias como herramienta para conocer de forma detallada el sentir de la comunidad universitaria (estudiantes, docentes, colaboradores, padres y público en general). En este informe se presenta un análisis y resumen de los resultados obtenidos con un total de 39 comentarios recibidos durante los meses Octubre, Noviembre y Diciembre del 2024 por usuarios, categoría, aspectos y área que impacta.</a:t>
            </a:r>
          </a:p>
        </p:txBody>
      </p:sp>
      <p:grpSp>
        <p:nvGrpSpPr>
          <p:cNvPr name="Group 3" id="3"/>
          <p:cNvGrpSpPr/>
          <p:nvPr/>
        </p:nvGrpSpPr>
        <p:grpSpPr>
          <a:xfrm rot="-5400000">
            <a:off x="5305396" y="4259870"/>
            <a:ext cx="831964" cy="10002403"/>
            <a:chOff x="0" y="0"/>
            <a:chExt cx="233609" cy="2808592"/>
          </a:xfrm>
        </p:grpSpPr>
        <p:sp>
          <p:nvSpPr>
            <p:cNvPr name="Freeform 4" id="4"/>
            <p:cNvSpPr/>
            <p:nvPr/>
          </p:nvSpPr>
          <p:spPr>
            <a:xfrm flipH="false" flipV="false" rot="0">
              <a:off x="0" y="0"/>
              <a:ext cx="233609" cy="2808593"/>
            </a:xfrm>
            <a:custGeom>
              <a:avLst/>
              <a:gdLst/>
              <a:ahLst/>
              <a:cxnLst/>
              <a:rect r="r" b="b" t="t" l="l"/>
              <a:pathLst>
                <a:path h="2808593" w="233609">
                  <a:moveTo>
                    <a:pt x="116804" y="0"/>
                  </a:moveTo>
                  <a:lnTo>
                    <a:pt x="116804" y="0"/>
                  </a:lnTo>
                  <a:cubicBezTo>
                    <a:pt x="181314" y="0"/>
                    <a:pt x="233609" y="52295"/>
                    <a:pt x="233609" y="116804"/>
                  </a:cubicBezTo>
                  <a:lnTo>
                    <a:pt x="233609" y="2691788"/>
                  </a:lnTo>
                  <a:cubicBezTo>
                    <a:pt x="233609" y="2756297"/>
                    <a:pt x="181314" y="2808593"/>
                    <a:pt x="116804" y="2808593"/>
                  </a:cubicBezTo>
                  <a:lnTo>
                    <a:pt x="116804" y="2808593"/>
                  </a:lnTo>
                  <a:cubicBezTo>
                    <a:pt x="52295" y="2808593"/>
                    <a:pt x="0" y="2756297"/>
                    <a:pt x="0" y="2691788"/>
                  </a:cubicBezTo>
                  <a:lnTo>
                    <a:pt x="0" y="116804"/>
                  </a:lnTo>
                  <a:cubicBezTo>
                    <a:pt x="0" y="52295"/>
                    <a:pt x="52295" y="0"/>
                    <a:pt x="116804" y="0"/>
                  </a:cubicBezTo>
                  <a:close/>
                </a:path>
              </a:pathLst>
            </a:custGeom>
            <a:solidFill>
              <a:srgbClr val="004AAD"/>
            </a:solidFill>
            <a:ln cap="rnd">
              <a:noFill/>
              <a:prstDash val="solid"/>
              <a:round/>
            </a:ln>
          </p:spPr>
        </p:sp>
        <p:sp>
          <p:nvSpPr>
            <p:cNvPr name="TextBox 5" id="5"/>
            <p:cNvSpPr txBox="true"/>
            <p:nvPr/>
          </p:nvSpPr>
          <p:spPr>
            <a:xfrm>
              <a:off x="0" y="-38100"/>
              <a:ext cx="233609" cy="2846692"/>
            </a:xfrm>
            <a:prstGeom prst="rect">
              <a:avLst/>
            </a:prstGeom>
          </p:spPr>
          <p:txBody>
            <a:bodyPr anchor="ctr" rtlCol="false" tIns="50800" lIns="50800" bIns="50800" rIns="50800"/>
            <a:lstStyle/>
            <a:p>
              <a:pPr algn="ctr">
                <a:lnSpc>
                  <a:spcPts val="2659"/>
                </a:lnSpc>
              </a:pPr>
            </a:p>
          </p:txBody>
        </p:sp>
      </p:grpSp>
      <p:grpSp>
        <p:nvGrpSpPr>
          <p:cNvPr name="Group 6" id="6"/>
          <p:cNvGrpSpPr/>
          <p:nvPr/>
        </p:nvGrpSpPr>
        <p:grpSpPr>
          <a:xfrm rot="-5400000">
            <a:off x="12676325" y="7110419"/>
            <a:ext cx="831964" cy="4301304"/>
            <a:chOff x="0" y="0"/>
            <a:chExt cx="233609" cy="1207771"/>
          </a:xfrm>
        </p:grpSpPr>
        <p:sp>
          <p:nvSpPr>
            <p:cNvPr name="Freeform 7" id="7"/>
            <p:cNvSpPr/>
            <p:nvPr/>
          </p:nvSpPr>
          <p:spPr>
            <a:xfrm flipH="false" flipV="false" rot="0">
              <a:off x="0" y="0"/>
              <a:ext cx="233609" cy="1207771"/>
            </a:xfrm>
            <a:custGeom>
              <a:avLst/>
              <a:gdLst/>
              <a:ahLst/>
              <a:cxnLst/>
              <a:rect r="r" b="b" t="t" l="l"/>
              <a:pathLst>
                <a:path h="1207771" w="233609">
                  <a:moveTo>
                    <a:pt x="116804" y="0"/>
                  </a:moveTo>
                  <a:lnTo>
                    <a:pt x="116804" y="0"/>
                  </a:lnTo>
                  <a:cubicBezTo>
                    <a:pt x="181314" y="0"/>
                    <a:pt x="233609" y="52295"/>
                    <a:pt x="233609" y="116804"/>
                  </a:cubicBezTo>
                  <a:lnTo>
                    <a:pt x="233609" y="1090967"/>
                  </a:lnTo>
                  <a:cubicBezTo>
                    <a:pt x="233609" y="1155476"/>
                    <a:pt x="181314" y="1207771"/>
                    <a:pt x="116804" y="1207771"/>
                  </a:cubicBezTo>
                  <a:lnTo>
                    <a:pt x="116804" y="1207771"/>
                  </a:lnTo>
                  <a:cubicBezTo>
                    <a:pt x="52295" y="1207771"/>
                    <a:pt x="0" y="1155476"/>
                    <a:pt x="0" y="1090967"/>
                  </a:cubicBezTo>
                  <a:lnTo>
                    <a:pt x="0" y="116804"/>
                  </a:lnTo>
                  <a:cubicBezTo>
                    <a:pt x="0" y="52295"/>
                    <a:pt x="52295" y="0"/>
                    <a:pt x="116804" y="0"/>
                  </a:cubicBezTo>
                  <a:close/>
                </a:path>
              </a:pathLst>
            </a:custGeom>
            <a:solidFill>
              <a:srgbClr val="004AAD"/>
            </a:solidFill>
            <a:ln cap="rnd">
              <a:noFill/>
              <a:prstDash val="solid"/>
              <a:round/>
            </a:ln>
          </p:spPr>
        </p:sp>
        <p:sp>
          <p:nvSpPr>
            <p:cNvPr name="TextBox 8" id="8"/>
            <p:cNvSpPr txBox="true"/>
            <p:nvPr/>
          </p:nvSpPr>
          <p:spPr>
            <a:xfrm>
              <a:off x="0" y="-38100"/>
              <a:ext cx="233609" cy="1245871"/>
            </a:xfrm>
            <a:prstGeom prst="rect">
              <a:avLst/>
            </a:prstGeom>
          </p:spPr>
          <p:txBody>
            <a:bodyPr anchor="ctr" rtlCol="false" tIns="50800" lIns="50800" bIns="50800" rIns="50800"/>
            <a:lstStyle/>
            <a:p>
              <a:pPr algn="ctr">
                <a:lnSpc>
                  <a:spcPts val="2659"/>
                </a:lnSpc>
              </a:pPr>
            </a:p>
          </p:txBody>
        </p:sp>
      </p:grpSp>
      <p:grpSp>
        <p:nvGrpSpPr>
          <p:cNvPr name="Group 9" id="9"/>
          <p:cNvGrpSpPr/>
          <p:nvPr/>
        </p:nvGrpSpPr>
        <p:grpSpPr>
          <a:xfrm rot="-5400000">
            <a:off x="15999865" y="8311537"/>
            <a:ext cx="831964" cy="1899068"/>
            <a:chOff x="0" y="0"/>
            <a:chExt cx="233609" cy="533243"/>
          </a:xfrm>
        </p:grpSpPr>
        <p:sp>
          <p:nvSpPr>
            <p:cNvPr name="Freeform 10" id="10"/>
            <p:cNvSpPr/>
            <p:nvPr/>
          </p:nvSpPr>
          <p:spPr>
            <a:xfrm flipH="false" flipV="false" rot="0">
              <a:off x="0" y="0"/>
              <a:ext cx="233609" cy="533243"/>
            </a:xfrm>
            <a:custGeom>
              <a:avLst/>
              <a:gdLst/>
              <a:ahLst/>
              <a:cxnLst/>
              <a:rect r="r" b="b" t="t" l="l"/>
              <a:pathLst>
                <a:path h="533243" w="233609">
                  <a:moveTo>
                    <a:pt x="116804" y="0"/>
                  </a:moveTo>
                  <a:lnTo>
                    <a:pt x="116804" y="0"/>
                  </a:lnTo>
                  <a:cubicBezTo>
                    <a:pt x="181314" y="0"/>
                    <a:pt x="233609" y="52295"/>
                    <a:pt x="233609" y="116804"/>
                  </a:cubicBezTo>
                  <a:lnTo>
                    <a:pt x="233609" y="416438"/>
                  </a:lnTo>
                  <a:cubicBezTo>
                    <a:pt x="233609" y="480948"/>
                    <a:pt x="181314" y="533243"/>
                    <a:pt x="116804" y="533243"/>
                  </a:cubicBezTo>
                  <a:lnTo>
                    <a:pt x="116804" y="533243"/>
                  </a:lnTo>
                  <a:cubicBezTo>
                    <a:pt x="52295" y="533243"/>
                    <a:pt x="0" y="480948"/>
                    <a:pt x="0" y="416438"/>
                  </a:cubicBezTo>
                  <a:lnTo>
                    <a:pt x="0" y="116804"/>
                  </a:lnTo>
                  <a:cubicBezTo>
                    <a:pt x="0" y="52295"/>
                    <a:pt x="52295" y="0"/>
                    <a:pt x="116804" y="0"/>
                  </a:cubicBezTo>
                  <a:close/>
                </a:path>
              </a:pathLst>
            </a:custGeom>
            <a:solidFill>
              <a:srgbClr val="004AAD"/>
            </a:solidFill>
            <a:ln cap="rnd">
              <a:noFill/>
              <a:prstDash val="solid"/>
              <a:round/>
            </a:ln>
          </p:spPr>
        </p:sp>
        <p:sp>
          <p:nvSpPr>
            <p:cNvPr name="TextBox 11" id="11"/>
            <p:cNvSpPr txBox="true"/>
            <p:nvPr/>
          </p:nvSpPr>
          <p:spPr>
            <a:xfrm>
              <a:off x="0" y="-38100"/>
              <a:ext cx="233609" cy="571343"/>
            </a:xfrm>
            <a:prstGeom prst="rect">
              <a:avLst/>
            </a:prstGeom>
          </p:spPr>
          <p:txBody>
            <a:bodyPr anchor="ctr" rtlCol="false" tIns="50800" lIns="50800" bIns="50800" rIns="50800"/>
            <a:lstStyle/>
            <a:p>
              <a:pPr algn="ctr">
                <a:lnSpc>
                  <a:spcPts val="2659"/>
                </a:lnSpc>
              </a:pPr>
            </a:p>
          </p:txBody>
        </p:sp>
      </p:grpSp>
      <p:sp>
        <p:nvSpPr>
          <p:cNvPr name="TextBox 12" id="12"/>
          <p:cNvSpPr txBox="true"/>
          <p:nvPr/>
        </p:nvSpPr>
        <p:spPr>
          <a:xfrm rot="0">
            <a:off x="4390205" y="425250"/>
            <a:ext cx="9507589" cy="1467613"/>
          </a:xfrm>
          <a:prstGeom prst="rect">
            <a:avLst/>
          </a:prstGeom>
        </p:spPr>
        <p:txBody>
          <a:bodyPr anchor="t" rtlCol="false" tIns="0" lIns="0" bIns="0" rIns="0">
            <a:spAutoFit/>
          </a:bodyPr>
          <a:lstStyle/>
          <a:p>
            <a:pPr algn="l">
              <a:lnSpc>
                <a:spcPts val="9309"/>
              </a:lnSpc>
            </a:pPr>
            <a:r>
              <a:rPr lang="en-US" sz="8700" b="true">
                <a:solidFill>
                  <a:srgbClr val="737373"/>
                </a:solidFill>
                <a:latin typeface="Agrandir Bold"/>
                <a:ea typeface="Agrandir Bold"/>
                <a:cs typeface="Agrandir Bold"/>
                <a:sym typeface="Agrandir Bold"/>
              </a:rPr>
              <a:t>INTRODUCCIÓN</a:t>
            </a:r>
          </a:p>
        </p:txBody>
      </p:sp>
      <p:pic>
        <p:nvPicPr>
          <p:cNvPr name="Picture 13" id="13"/>
          <p:cNvPicPr>
            <a:picLocks noChangeAspect="true"/>
          </p:cNvPicPr>
          <p:nvPr/>
        </p:nvPicPr>
        <p:blipFill>
          <a:blip r:embed="rId2"/>
          <a:stretch>
            <a:fillRect/>
          </a:stretch>
        </p:blipFill>
        <p:spPr>
          <a:xfrm rot="0">
            <a:off x="10889648" y="1989194"/>
            <a:ext cx="5830264" cy="7073635"/>
          </a:xfrm>
          <a:prstGeom prst="rect">
            <a:avLst/>
          </a:prstGeom>
        </p:spPr>
      </p:pic>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2407843" y="3318081"/>
            <a:ext cx="5348586" cy="3498437"/>
          </a:xfrm>
          <a:prstGeom prst="rect">
            <a:avLst/>
          </a:prstGeom>
        </p:spPr>
        <p:txBody>
          <a:bodyPr anchor="t" rtlCol="false" tIns="0" lIns="0" bIns="0" rIns="0">
            <a:spAutoFit/>
          </a:bodyPr>
          <a:lstStyle/>
          <a:p>
            <a:pPr algn="just">
              <a:lnSpc>
                <a:spcPts val="4572"/>
              </a:lnSpc>
              <a:spcBef>
                <a:spcPct val="0"/>
              </a:spcBef>
            </a:pPr>
            <a:r>
              <a:rPr lang="en-US" sz="3266">
                <a:solidFill>
                  <a:srgbClr val="000000"/>
                </a:solidFill>
                <a:latin typeface="Agrandir"/>
                <a:ea typeface="Agrandir"/>
                <a:cs typeface="Agrandir"/>
                <a:sym typeface="Agrandir"/>
              </a:rPr>
              <a:t>De los 39 comentarios recibidos, el 100% de estos fueron bajo la modalidad digital siendo esta la modalidad más usada por los usuarios.</a:t>
            </a:r>
          </a:p>
        </p:txBody>
      </p:sp>
      <p:grpSp>
        <p:nvGrpSpPr>
          <p:cNvPr name="Group 3" id="3"/>
          <p:cNvGrpSpPr/>
          <p:nvPr/>
        </p:nvGrpSpPr>
        <p:grpSpPr>
          <a:xfrm rot="-5400000">
            <a:off x="5305396" y="4259870"/>
            <a:ext cx="831964" cy="10002403"/>
            <a:chOff x="0" y="0"/>
            <a:chExt cx="233609" cy="2808592"/>
          </a:xfrm>
        </p:grpSpPr>
        <p:sp>
          <p:nvSpPr>
            <p:cNvPr name="Freeform 4" id="4"/>
            <p:cNvSpPr/>
            <p:nvPr/>
          </p:nvSpPr>
          <p:spPr>
            <a:xfrm flipH="false" flipV="false" rot="0">
              <a:off x="0" y="0"/>
              <a:ext cx="233609" cy="2808593"/>
            </a:xfrm>
            <a:custGeom>
              <a:avLst/>
              <a:gdLst/>
              <a:ahLst/>
              <a:cxnLst/>
              <a:rect r="r" b="b" t="t" l="l"/>
              <a:pathLst>
                <a:path h="2808593" w="233609">
                  <a:moveTo>
                    <a:pt x="116804" y="0"/>
                  </a:moveTo>
                  <a:lnTo>
                    <a:pt x="116804" y="0"/>
                  </a:lnTo>
                  <a:cubicBezTo>
                    <a:pt x="181314" y="0"/>
                    <a:pt x="233609" y="52295"/>
                    <a:pt x="233609" y="116804"/>
                  </a:cubicBezTo>
                  <a:lnTo>
                    <a:pt x="233609" y="2691788"/>
                  </a:lnTo>
                  <a:cubicBezTo>
                    <a:pt x="233609" y="2756297"/>
                    <a:pt x="181314" y="2808593"/>
                    <a:pt x="116804" y="2808593"/>
                  </a:cubicBezTo>
                  <a:lnTo>
                    <a:pt x="116804" y="2808593"/>
                  </a:lnTo>
                  <a:cubicBezTo>
                    <a:pt x="52295" y="2808593"/>
                    <a:pt x="0" y="2756297"/>
                    <a:pt x="0" y="2691788"/>
                  </a:cubicBezTo>
                  <a:lnTo>
                    <a:pt x="0" y="116804"/>
                  </a:lnTo>
                  <a:cubicBezTo>
                    <a:pt x="0" y="52295"/>
                    <a:pt x="52295" y="0"/>
                    <a:pt x="116804" y="0"/>
                  </a:cubicBezTo>
                  <a:close/>
                </a:path>
              </a:pathLst>
            </a:custGeom>
            <a:solidFill>
              <a:srgbClr val="A6A6A6"/>
            </a:solidFill>
            <a:ln cap="rnd">
              <a:noFill/>
              <a:prstDash val="solid"/>
              <a:round/>
            </a:ln>
          </p:spPr>
        </p:sp>
        <p:sp>
          <p:nvSpPr>
            <p:cNvPr name="TextBox 5" id="5"/>
            <p:cNvSpPr txBox="true"/>
            <p:nvPr/>
          </p:nvSpPr>
          <p:spPr>
            <a:xfrm>
              <a:off x="0" y="-38100"/>
              <a:ext cx="233609" cy="2846692"/>
            </a:xfrm>
            <a:prstGeom prst="rect">
              <a:avLst/>
            </a:prstGeom>
          </p:spPr>
          <p:txBody>
            <a:bodyPr anchor="ctr" rtlCol="false" tIns="50800" lIns="50800" bIns="50800" rIns="50800"/>
            <a:lstStyle/>
            <a:p>
              <a:pPr algn="ctr">
                <a:lnSpc>
                  <a:spcPts val="2659"/>
                </a:lnSpc>
              </a:pPr>
            </a:p>
          </p:txBody>
        </p:sp>
      </p:grpSp>
      <p:grpSp>
        <p:nvGrpSpPr>
          <p:cNvPr name="Group 6" id="6"/>
          <p:cNvGrpSpPr/>
          <p:nvPr/>
        </p:nvGrpSpPr>
        <p:grpSpPr>
          <a:xfrm rot="-5400000">
            <a:off x="12676325" y="7110419"/>
            <a:ext cx="831964" cy="4301304"/>
            <a:chOff x="0" y="0"/>
            <a:chExt cx="233609" cy="1207771"/>
          </a:xfrm>
        </p:grpSpPr>
        <p:sp>
          <p:nvSpPr>
            <p:cNvPr name="Freeform 7" id="7"/>
            <p:cNvSpPr/>
            <p:nvPr/>
          </p:nvSpPr>
          <p:spPr>
            <a:xfrm flipH="false" flipV="false" rot="0">
              <a:off x="0" y="0"/>
              <a:ext cx="233609" cy="1207771"/>
            </a:xfrm>
            <a:custGeom>
              <a:avLst/>
              <a:gdLst/>
              <a:ahLst/>
              <a:cxnLst/>
              <a:rect r="r" b="b" t="t" l="l"/>
              <a:pathLst>
                <a:path h="1207771" w="233609">
                  <a:moveTo>
                    <a:pt x="116804" y="0"/>
                  </a:moveTo>
                  <a:lnTo>
                    <a:pt x="116804" y="0"/>
                  </a:lnTo>
                  <a:cubicBezTo>
                    <a:pt x="181314" y="0"/>
                    <a:pt x="233609" y="52295"/>
                    <a:pt x="233609" y="116804"/>
                  </a:cubicBezTo>
                  <a:lnTo>
                    <a:pt x="233609" y="1090967"/>
                  </a:lnTo>
                  <a:cubicBezTo>
                    <a:pt x="233609" y="1155476"/>
                    <a:pt x="181314" y="1207771"/>
                    <a:pt x="116804" y="1207771"/>
                  </a:cubicBezTo>
                  <a:lnTo>
                    <a:pt x="116804" y="1207771"/>
                  </a:lnTo>
                  <a:cubicBezTo>
                    <a:pt x="52295" y="1207771"/>
                    <a:pt x="0" y="1155476"/>
                    <a:pt x="0" y="1090967"/>
                  </a:cubicBezTo>
                  <a:lnTo>
                    <a:pt x="0" y="116804"/>
                  </a:lnTo>
                  <a:cubicBezTo>
                    <a:pt x="0" y="52295"/>
                    <a:pt x="52295" y="0"/>
                    <a:pt x="116804" y="0"/>
                  </a:cubicBezTo>
                  <a:close/>
                </a:path>
              </a:pathLst>
            </a:custGeom>
            <a:solidFill>
              <a:srgbClr val="A6A6A6"/>
            </a:solidFill>
            <a:ln cap="rnd">
              <a:noFill/>
              <a:prstDash val="solid"/>
              <a:round/>
            </a:ln>
          </p:spPr>
        </p:sp>
        <p:sp>
          <p:nvSpPr>
            <p:cNvPr name="TextBox 8" id="8"/>
            <p:cNvSpPr txBox="true"/>
            <p:nvPr/>
          </p:nvSpPr>
          <p:spPr>
            <a:xfrm>
              <a:off x="0" y="-38100"/>
              <a:ext cx="233609" cy="1245871"/>
            </a:xfrm>
            <a:prstGeom prst="rect">
              <a:avLst/>
            </a:prstGeom>
          </p:spPr>
          <p:txBody>
            <a:bodyPr anchor="ctr" rtlCol="false" tIns="50800" lIns="50800" bIns="50800" rIns="50800"/>
            <a:lstStyle/>
            <a:p>
              <a:pPr algn="ctr">
                <a:lnSpc>
                  <a:spcPts val="2659"/>
                </a:lnSpc>
              </a:pPr>
            </a:p>
          </p:txBody>
        </p:sp>
      </p:grpSp>
      <p:grpSp>
        <p:nvGrpSpPr>
          <p:cNvPr name="Group 9" id="9"/>
          <p:cNvGrpSpPr/>
          <p:nvPr/>
        </p:nvGrpSpPr>
        <p:grpSpPr>
          <a:xfrm rot="-5400000">
            <a:off x="15999865" y="8311537"/>
            <a:ext cx="831964" cy="1899068"/>
            <a:chOff x="0" y="0"/>
            <a:chExt cx="233609" cy="533243"/>
          </a:xfrm>
        </p:grpSpPr>
        <p:sp>
          <p:nvSpPr>
            <p:cNvPr name="Freeform 10" id="10"/>
            <p:cNvSpPr/>
            <p:nvPr/>
          </p:nvSpPr>
          <p:spPr>
            <a:xfrm flipH="false" flipV="false" rot="0">
              <a:off x="0" y="0"/>
              <a:ext cx="233609" cy="533243"/>
            </a:xfrm>
            <a:custGeom>
              <a:avLst/>
              <a:gdLst/>
              <a:ahLst/>
              <a:cxnLst/>
              <a:rect r="r" b="b" t="t" l="l"/>
              <a:pathLst>
                <a:path h="533243" w="233609">
                  <a:moveTo>
                    <a:pt x="116804" y="0"/>
                  </a:moveTo>
                  <a:lnTo>
                    <a:pt x="116804" y="0"/>
                  </a:lnTo>
                  <a:cubicBezTo>
                    <a:pt x="181314" y="0"/>
                    <a:pt x="233609" y="52295"/>
                    <a:pt x="233609" y="116804"/>
                  </a:cubicBezTo>
                  <a:lnTo>
                    <a:pt x="233609" y="416438"/>
                  </a:lnTo>
                  <a:cubicBezTo>
                    <a:pt x="233609" y="480948"/>
                    <a:pt x="181314" y="533243"/>
                    <a:pt x="116804" y="533243"/>
                  </a:cubicBezTo>
                  <a:lnTo>
                    <a:pt x="116804" y="533243"/>
                  </a:lnTo>
                  <a:cubicBezTo>
                    <a:pt x="52295" y="533243"/>
                    <a:pt x="0" y="480948"/>
                    <a:pt x="0" y="416438"/>
                  </a:cubicBezTo>
                  <a:lnTo>
                    <a:pt x="0" y="116804"/>
                  </a:lnTo>
                  <a:cubicBezTo>
                    <a:pt x="0" y="52295"/>
                    <a:pt x="52295" y="0"/>
                    <a:pt x="116804" y="0"/>
                  </a:cubicBezTo>
                  <a:close/>
                </a:path>
              </a:pathLst>
            </a:custGeom>
            <a:solidFill>
              <a:srgbClr val="A6A6A6"/>
            </a:solidFill>
            <a:ln cap="rnd">
              <a:noFill/>
              <a:prstDash val="solid"/>
              <a:round/>
            </a:ln>
          </p:spPr>
        </p:sp>
        <p:sp>
          <p:nvSpPr>
            <p:cNvPr name="TextBox 11" id="11"/>
            <p:cNvSpPr txBox="true"/>
            <p:nvPr/>
          </p:nvSpPr>
          <p:spPr>
            <a:xfrm>
              <a:off x="0" y="-38100"/>
              <a:ext cx="233609" cy="571343"/>
            </a:xfrm>
            <a:prstGeom prst="rect">
              <a:avLst/>
            </a:prstGeom>
          </p:spPr>
          <p:txBody>
            <a:bodyPr anchor="ctr" rtlCol="false" tIns="50800" lIns="50800" bIns="50800" rIns="50800"/>
            <a:lstStyle/>
            <a:p>
              <a:pPr algn="ctr">
                <a:lnSpc>
                  <a:spcPts val="2659"/>
                </a:lnSpc>
              </a:pPr>
            </a:p>
          </p:txBody>
        </p:sp>
      </p:grpSp>
      <p:sp>
        <p:nvSpPr>
          <p:cNvPr name="TextBox 12" id="12"/>
          <p:cNvSpPr txBox="true"/>
          <p:nvPr/>
        </p:nvSpPr>
        <p:spPr>
          <a:xfrm rot="0">
            <a:off x="2850427" y="324210"/>
            <a:ext cx="12587146" cy="2327515"/>
          </a:xfrm>
          <a:prstGeom prst="rect">
            <a:avLst/>
          </a:prstGeom>
        </p:spPr>
        <p:txBody>
          <a:bodyPr anchor="t" rtlCol="false" tIns="0" lIns="0" bIns="0" rIns="0">
            <a:spAutoFit/>
          </a:bodyPr>
          <a:lstStyle/>
          <a:p>
            <a:pPr algn="ctr">
              <a:lnSpc>
                <a:spcPts val="8239"/>
              </a:lnSpc>
            </a:pPr>
            <a:r>
              <a:rPr lang="en-US" sz="7700" b="true">
                <a:solidFill>
                  <a:srgbClr val="004AAD"/>
                </a:solidFill>
                <a:latin typeface="Agrandir Bold"/>
                <a:ea typeface="Agrandir Bold"/>
                <a:cs typeface="Agrandir Bold"/>
                <a:sym typeface="Agrandir Bold"/>
              </a:rPr>
              <a:t>MODALIDAD DE LOS COMENTARIOS</a:t>
            </a:r>
          </a:p>
        </p:txBody>
      </p:sp>
      <p:pic>
        <p:nvPicPr>
          <p:cNvPr name="Picture 13" id="13"/>
          <p:cNvPicPr>
            <a:picLocks noChangeAspect="true"/>
          </p:cNvPicPr>
          <p:nvPr/>
        </p:nvPicPr>
        <p:blipFill>
          <a:blip r:embed="rId2"/>
          <a:stretch>
            <a:fillRect/>
          </a:stretch>
        </p:blipFill>
        <p:spPr>
          <a:xfrm rot="0">
            <a:off x="11308896" y="2625910"/>
            <a:ext cx="4617341" cy="5519081"/>
          </a:xfrm>
          <a:prstGeom prst="rect">
            <a:avLst/>
          </a:prstGeom>
        </p:spPr>
      </p:pic>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grpSp>
        <p:nvGrpSpPr>
          <p:cNvPr name="Group 2" id="2"/>
          <p:cNvGrpSpPr/>
          <p:nvPr/>
        </p:nvGrpSpPr>
        <p:grpSpPr>
          <a:xfrm rot="-5400000">
            <a:off x="5305396" y="4259870"/>
            <a:ext cx="831964" cy="10002403"/>
            <a:chOff x="0" y="0"/>
            <a:chExt cx="233609" cy="2808592"/>
          </a:xfrm>
        </p:grpSpPr>
        <p:sp>
          <p:nvSpPr>
            <p:cNvPr name="Freeform 3" id="3"/>
            <p:cNvSpPr/>
            <p:nvPr/>
          </p:nvSpPr>
          <p:spPr>
            <a:xfrm flipH="false" flipV="false" rot="0">
              <a:off x="0" y="0"/>
              <a:ext cx="233609" cy="2808593"/>
            </a:xfrm>
            <a:custGeom>
              <a:avLst/>
              <a:gdLst/>
              <a:ahLst/>
              <a:cxnLst/>
              <a:rect r="r" b="b" t="t" l="l"/>
              <a:pathLst>
                <a:path h="2808593" w="233609">
                  <a:moveTo>
                    <a:pt x="116804" y="0"/>
                  </a:moveTo>
                  <a:lnTo>
                    <a:pt x="116804" y="0"/>
                  </a:lnTo>
                  <a:cubicBezTo>
                    <a:pt x="181314" y="0"/>
                    <a:pt x="233609" y="52295"/>
                    <a:pt x="233609" y="116804"/>
                  </a:cubicBezTo>
                  <a:lnTo>
                    <a:pt x="233609" y="2691788"/>
                  </a:lnTo>
                  <a:cubicBezTo>
                    <a:pt x="233609" y="2756297"/>
                    <a:pt x="181314" y="2808593"/>
                    <a:pt x="116804" y="2808593"/>
                  </a:cubicBezTo>
                  <a:lnTo>
                    <a:pt x="116804" y="2808593"/>
                  </a:lnTo>
                  <a:cubicBezTo>
                    <a:pt x="52295" y="2808593"/>
                    <a:pt x="0" y="2756297"/>
                    <a:pt x="0" y="2691788"/>
                  </a:cubicBezTo>
                  <a:lnTo>
                    <a:pt x="0" y="116804"/>
                  </a:lnTo>
                  <a:cubicBezTo>
                    <a:pt x="0" y="52295"/>
                    <a:pt x="52295" y="0"/>
                    <a:pt x="116804" y="0"/>
                  </a:cubicBezTo>
                  <a:close/>
                </a:path>
              </a:pathLst>
            </a:custGeom>
            <a:solidFill>
              <a:srgbClr val="004AAD"/>
            </a:solidFill>
            <a:ln cap="rnd">
              <a:noFill/>
              <a:prstDash val="solid"/>
              <a:round/>
            </a:ln>
          </p:spPr>
        </p:sp>
        <p:sp>
          <p:nvSpPr>
            <p:cNvPr name="TextBox 4" id="4"/>
            <p:cNvSpPr txBox="true"/>
            <p:nvPr/>
          </p:nvSpPr>
          <p:spPr>
            <a:xfrm>
              <a:off x="0" y="-38100"/>
              <a:ext cx="233609" cy="2846692"/>
            </a:xfrm>
            <a:prstGeom prst="rect">
              <a:avLst/>
            </a:prstGeom>
          </p:spPr>
          <p:txBody>
            <a:bodyPr anchor="ctr" rtlCol="false" tIns="50800" lIns="50800" bIns="50800" rIns="50800"/>
            <a:lstStyle/>
            <a:p>
              <a:pPr algn="ctr">
                <a:lnSpc>
                  <a:spcPts val="2659"/>
                </a:lnSpc>
              </a:pPr>
            </a:p>
          </p:txBody>
        </p:sp>
      </p:grpSp>
      <p:grpSp>
        <p:nvGrpSpPr>
          <p:cNvPr name="Group 5" id="5"/>
          <p:cNvGrpSpPr/>
          <p:nvPr/>
        </p:nvGrpSpPr>
        <p:grpSpPr>
          <a:xfrm rot="-5400000">
            <a:off x="12676325" y="7110419"/>
            <a:ext cx="831964" cy="4301304"/>
            <a:chOff x="0" y="0"/>
            <a:chExt cx="233609" cy="1207771"/>
          </a:xfrm>
        </p:grpSpPr>
        <p:sp>
          <p:nvSpPr>
            <p:cNvPr name="Freeform 6" id="6"/>
            <p:cNvSpPr/>
            <p:nvPr/>
          </p:nvSpPr>
          <p:spPr>
            <a:xfrm flipH="false" flipV="false" rot="0">
              <a:off x="0" y="0"/>
              <a:ext cx="233609" cy="1207771"/>
            </a:xfrm>
            <a:custGeom>
              <a:avLst/>
              <a:gdLst/>
              <a:ahLst/>
              <a:cxnLst/>
              <a:rect r="r" b="b" t="t" l="l"/>
              <a:pathLst>
                <a:path h="1207771" w="233609">
                  <a:moveTo>
                    <a:pt x="116804" y="0"/>
                  </a:moveTo>
                  <a:lnTo>
                    <a:pt x="116804" y="0"/>
                  </a:lnTo>
                  <a:cubicBezTo>
                    <a:pt x="181314" y="0"/>
                    <a:pt x="233609" y="52295"/>
                    <a:pt x="233609" y="116804"/>
                  </a:cubicBezTo>
                  <a:lnTo>
                    <a:pt x="233609" y="1090967"/>
                  </a:lnTo>
                  <a:cubicBezTo>
                    <a:pt x="233609" y="1155476"/>
                    <a:pt x="181314" y="1207771"/>
                    <a:pt x="116804" y="1207771"/>
                  </a:cubicBezTo>
                  <a:lnTo>
                    <a:pt x="116804" y="1207771"/>
                  </a:lnTo>
                  <a:cubicBezTo>
                    <a:pt x="52295" y="1207771"/>
                    <a:pt x="0" y="1155476"/>
                    <a:pt x="0" y="1090967"/>
                  </a:cubicBezTo>
                  <a:lnTo>
                    <a:pt x="0" y="116804"/>
                  </a:lnTo>
                  <a:cubicBezTo>
                    <a:pt x="0" y="52295"/>
                    <a:pt x="52295" y="0"/>
                    <a:pt x="116804" y="0"/>
                  </a:cubicBezTo>
                  <a:close/>
                </a:path>
              </a:pathLst>
            </a:custGeom>
            <a:solidFill>
              <a:srgbClr val="004AAD"/>
            </a:solidFill>
            <a:ln cap="rnd">
              <a:noFill/>
              <a:prstDash val="solid"/>
              <a:round/>
            </a:ln>
          </p:spPr>
        </p:sp>
        <p:sp>
          <p:nvSpPr>
            <p:cNvPr name="TextBox 7" id="7"/>
            <p:cNvSpPr txBox="true"/>
            <p:nvPr/>
          </p:nvSpPr>
          <p:spPr>
            <a:xfrm>
              <a:off x="0" y="-38100"/>
              <a:ext cx="233609" cy="1245871"/>
            </a:xfrm>
            <a:prstGeom prst="rect">
              <a:avLst/>
            </a:prstGeom>
          </p:spPr>
          <p:txBody>
            <a:bodyPr anchor="ctr" rtlCol="false" tIns="50800" lIns="50800" bIns="50800" rIns="50800"/>
            <a:lstStyle/>
            <a:p>
              <a:pPr algn="ctr">
                <a:lnSpc>
                  <a:spcPts val="2659"/>
                </a:lnSpc>
              </a:pPr>
            </a:p>
          </p:txBody>
        </p:sp>
      </p:grpSp>
      <p:grpSp>
        <p:nvGrpSpPr>
          <p:cNvPr name="Group 8" id="8"/>
          <p:cNvGrpSpPr/>
          <p:nvPr/>
        </p:nvGrpSpPr>
        <p:grpSpPr>
          <a:xfrm rot="-5400000">
            <a:off x="15999865" y="8311537"/>
            <a:ext cx="831964" cy="1899068"/>
            <a:chOff x="0" y="0"/>
            <a:chExt cx="233609" cy="533243"/>
          </a:xfrm>
        </p:grpSpPr>
        <p:sp>
          <p:nvSpPr>
            <p:cNvPr name="Freeform 9" id="9"/>
            <p:cNvSpPr/>
            <p:nvPr/>
          </p:nvSpPr>
          <p:spPr>
            <a:xfrm flipH="false" flipV="false" rot="0">
              <a:off x="0" y="0"/>
              <a:ext cx="233609" cy="533243"/>
            </a:xfrm>
            <a:custGeom>
              <a:avLst/>
              <a:gdLst/>
              <a:ahLst/>
              <a:cxnLst/>
              <a:rect r="r" b="b" t="t" l="l"/>
              <a:pathLst>
                <a:path h="533243" w="233609">
                  <a:moveTo>
                    <a:pt x="116804" y="0"/>
                  </a:moveTo>
                  <a:lnTo>
                    <a:pt x="116804" y="0"/>
                  </a:lnTo>
                  <a:cubicBezTo>
                    <a:pt x="181314" y="0"/>
                    <a:pt x="233609" y="52295"/>
                    <a:pt x="233609" y="116804"/>
                  </a:cubicBezTo>
                  <a:lnTo>
                    <a:pt x="233609" y="416438"/>
                  </a:lnTo>
                  <a:cubicBezTo>
                    <a:pt x="233609" y="480948"/>
                    <a:pt x="181314" y="533243"/>
                    <a:pt x="116804" y="533243"/>
                  </a:cubicBezTo>
                  <a:lnTo>
                    <a:pt x="116804" y="533243"/>
                  </a:lnTo>
                  <a:cubicBezTo>
                    <a:pt x="52295" y="533243"/>
                    <a:pt x="0" y="480948"/>
                    <a:pt x="0" y="416438"/>
                  </a:cubicBezTo>
                  <a:lnTo>
                    <a:pt x="0" y="116804"/>
                  </a:lnTo>
                  <a:cubicBezTo>
                    <a:pt x="0" y="52295"/>
                    <a:pt x="52295" y="0"/>
                    <a:pt x="116804" y="0"/>
                  </a:cubicBezTo>
                  <a:close/>
                </a:path>
              </a:pathLst>
            </a:custGeom>
            <a:solidFill>
              <a:srgbClr val="004AAD"/>
            </a:solidFill>
            <a:ln cap="rnd">
              <a:noFill/>
              <a:prstDash val="solid"/>
              <a:round/>
            </a:ln>
          </p:spPr>
        </p:sp>
        <p:sp>
          <p:nvSpPr>
            <p:cNvPr name="TextBox 10" id="10"/>
            <p:cNvSpPr txBox="true"/>
            <p:nvPr/>
          </p:nvSpPr>
          <p:spPr>
            <a:xfrm>
              <a:off x="0" y="-38100"/>
              <a:ext cx="233609" cy="571343"/>
            </a:xfrm>
            <a:prstGeom prst="rect">
              <a:avLst/>
            </a:prstGeom>
          </p:spPr>
          <p:txBody>
            <a:bodyPr anchor="ctr" rtlCol="false" tIns="50800" lIns="50800" bIns="50800" rIns="50800"/>
            <a:lstStyle/>
            <a:p>
              <a:pPr algn="ctr">
                <a:lnSpc>
                  <a:spcPts val="2659"/>
                </a:lnSpc>
              </a:pPr>
            </a:p>
          </p:txBody>
        </p:sp>
      </p:grpSp>
      <p:sp>
        <p:nvSpPr>
          <p:cNvPr name="TextBox 11" id="11"/>
          <p:cNvSpPr txBox="true"/>
          <p:nvPr/>
        </p:nvSpPr>
        <p:spPr>
          <a:xfrm rot="0">
            <a:off x="1707997" y="383038"/>
            <a:ext cx="14872006" cy="1628829"/>
          </a:xfrm>
          <a:prstGeom prst="rect">
            <a:avLst/>
          </a:prstGeom>
        </p:spPr>
        <p:txBody>
          <a:bodyPr anchor="t" rtlCol="false" tIns="0" lIns="0" bIns="0" rIns="0">
            <a:spAutoFit/>
          </a:bodyPr>
          <a:lstStyle/>
          <a:p>
            <a:pPr algn="l">
              <a:lnSpc>
                <a:spcPts val="10800"/>
              </a:lnSpc>
            </a:pPr>
            <a:r>
              <a:rPr lang="en-US" sz="9000" b="true">
                <a:solidFill>
                  <a:srgbClr val="737373"/>
                </a:solidFill>
                <a:latin typeface="Agrandir Bold"/>
                <a:ea typeface="Agrandir Bold"/>
                <a:cs typeface="Agrandir Bold"/>
                <a:sym typeface="Agrandir Bold"/>
              </a:rPr>
              <a:t>TIPOS DE COMENTARIOS</a:t>
            </a:r>
          </a:p>
        </p:txBody>
      </p:sp>
      <p:sp>
        <p:nvSpPr>
          <p:cNvPr name="TextBox 12" id="12"/>
          <p:cNvSpPr txBox="true"/>
          <p:nvPr/>
        </p:nvSpPr>
        <p:spPr>
          <a:xfrm rot="0">
            <a:off x="610149" y="3834109"/>
            <a:ext cx="5233268" cy="3926988"/>
          </a:xfrm>
          <a:prstGeom prst="rect">
            <a:avLst/>
          </a:prstGeom>
        </p:spPr>
        <p:txBody>
          <a:bodyPr anchor="t" rtlCol="false" tIns="0" lIns="0" bIns="0" rIns="0">
            <a:spAutoFit/>
          </a:bodyPr>
          <a:lstStyle/>
          <a:p>
            <a:pPr algn="just">
              <a:lnSpc>
                <a:spcPts val="3499"/>
              </a:lnSpc>
            </a:pPr>
            <a:r>
              <a:rPr lang="en-US" sz="2499">
                <a:solidFill>
                  <a:srgbClr val="000000"/>
                </a:solidFill>
                <a:latin typeface="Open Sans 1"/>
                <a:ea typeface="Open Sans 1"/>
                <a:cs typeface="Open Sans 1"/>
                <a:sym typeface="Open Sans 1"/>
              </a:rPr>
              <a:t>El 43.58% de los comentarios recibidos en el trimestre Octubre-Diciembre corresponden a Quejas y reclamaciones, fueron dirigidos a: Decanato de Ingeniería e Informatica, Dir. Registro, Dir. Servicio Generales, Cuentas por Cobrar, Dir. Bienestar Universitario y Decanato de estudiantes.</a:t>
            </a:r>
          </a:p>
        </p:txBody>
      </p:sp>
      <p:sp>
        <p:nvSpPr>
          <p:cNvPr name="TextBox 13" id="13"/>
          <p:cNvSpPr txBox="true"/>
          <p:nvPr/>
        </p:nvSpPr>
        <p:spPr>
          <a:xfrm rot="0">
            <a:off x="724269" y="2550828"/>
            <a:ext cx="5005030" cy="1073785"/>
          </a:xfrm>
          <a:prstGeom prst="rect">
            <a:avLst/>
          </a:prstGeom>
        </p:spPr>
        <p:txBody>
          <a:bodyPr anchor="t" rtlCol="false" tIns="0" lIns="0" bIns="0" rIns="0">
            <a:spAutoFit/>
          </a:bodyPr>
          <a:lstStyle/>
          <a:p>
            <a:pPr algn="ctr">
              <a:lnSpc>
                <a:spcPts val="4339"/>
              </a:lnSpc>
            </a:pPr>
            <a:r>
              <a:rPr lang="en-US" sz="3099">
                <a:solidFill>
                  <a:srgbClr val="A6A6A6"/>
                </a:solidFill>
                <a:latin typeface="League Spartan"/>
                <a:ea typeface="League Spartan"/>
                <a:cs typeface="League Spartan"/>
                <a:sym typeface="League Spartan"/>
              </a:rPr>
              <a:t>QUEJAS O RECLAMACIONES </a:t>
            </a:r>
          </a:p>
        </p:txBody>
      </p:sp>
      <p:sp>
        <p:nvSpPr>
          <p:cNvPr name="TextBox 14" id="14"/>
          <p:cNvSpPr txBox="true"/>
          <p:nvPr/>
        </p:nvSpPr>
        <p:spPr>
          <a:xfrm rot="0">
            <a:off x="6729243" y="3871415"/>
            <a:ext cx="5134315" cy="3926988"/>
          </a:xfrm>
          <a:prstGeom prst="rect">
            <a:avLst/>
          </a:prstGeom>
        </p:spPr>
        <p:txBody>
          <a:bodyPr anchor="t" rtlCol="false" tIns="0" lIns="0" bIns="0" rIns="0">
            <a:spAutoFit/>
          </a:bodyPr>
          <a:lstStyle/>
          <a:p>
            <a:pPr algn="just">
              <a:lnSpc>
                <a:spcPts val="3499"/>
              </a:lnSpc>
            </a:pPr>
            <a:r>
              <a:rPr lang="en-US" sz="2499">
                <a:solidFill>
                  <a:srgbClr val="000000"/>
                </a:solidFill>
                <a:latin typeface="Open Sans 1"/>
                <a:ea typeface="Open Sans 1"/>
                <a:cs typeface="Open Sans 1"/>
                <a:sym typeface="Open Sans 1"/>
              </a:rPr>
              <a:t>El 23.07% de los comentarios recibidos en este trimestre corresponden a la categoria</a:t>
            </a:r>
            <a:r>
              <a:rPr lang="en-US" sz="2499">
                <a:solidFill>
                  <a:srgbClr val="000000"/>
                </a:solidFill>
                <a:latin typeface="Open Sans 1"/>
                <a:ea typeface="Open Sans 1"/>
                <a:cs typeface="Open Sans 1"/>
                <a:sym typeface="Open Sans 1"/>
              </a:rPr>
              <a:t> Sugerencias los cuales van dirigidos a: Dir. Registro, Vicerrectoria Academica, Rectoría, Dir. Servicios Generales, Decanato de Estudiantes, Decanato de Artes y Comunicación, Caja y CAFAM.</a:t>
            </a:r>
          </a:p>
        </p:txBody>
      </p:sp>
      <p:sp>
        <p:nvSpPr>
          <p:cNvPr name="TextBox 15" id="15"/>
          <p:cNvSpPr txBox="true"/>
          <p:nvPr/>
        </p:nvSpPr>
        <p:spPr>
          <a:xfrm rot="0">
            <a:off x="6729243" y="2799272"/>
            <a:ext cx="5134315" cy="613410"/>
          </a:xfrm>
          <a:prstGeom prst="rect">
            <a:avLst/>
          </a:prstGeom>
        </p:spPr>
        <p:txBody>
          <a:bodyPr anchor="t" rtlCol="false" tIns="0" lIns="0" bIns="0" rIns="0">
            <a:spAutoFit/>
          </a:bodyPr>
          <a:lstStyle/>
          <a:p>
            <a:pPr algn="ctr">
              <a:lnSpc>
                <a:spcPts val="5039"/>
              </a:lnSpc>
            </a:pPr>
            <a:r>
              <a:rPr lang="en-US" sz="3599">
                <a:solidFill>
                  <a:srgbClr val="A6A6A6"/>
                </a:solidFill>
                <a:latin typeface="League Spartan"/>
                <a:ea typeface="League Spartan"/>
                <a:cs typeface="League Spartan"/>
                <a:sym typeface="League Spartan"/>
              </a:rPr>
              <a:t>SUGERENCIAS </a:t>
            </a:r>
          </a:p>
        </p:txBody>
      </p:sp>
      <p:sp>
        <p:nvSpPr>
          <p:cNvPr name="TextBox 16" id="16"/>
          <p:cNvSpPr txBox="true"/>
          <p:nvPr/>
        </p:nvSpPr>
        <p:spPr>
          <a:xfrm rot="0">
            <a:off x="12686172" y="3871415"/>
            <a:ext cx="4837408" cy="3488892"/>
          </a:xfrm>
          <a:prstGeom prst="rect">
            <a:avLst/>
          </a:prstGeom>
        </p:spPr>
        <p:txBody>
          <a:bodyPr anchor="t" rtlCol="false" tIns="0" lIns="0" bIns="0" rIns="0">
            <a:spAutoFit/>
          </a:bodyPr>
          <a:lstStyle/>
          <a:p>
            <a:pPr algn="just">
              <a:lnSpc>
                <a:spcPts val="3499"/>
              </a:lnSpc>
            </a:pPr>
            <a:r>
              <a:rPr lang="en-US" sz="2499">
                <a:solidFill>
                  <a:srgbClr val="000000"/>
                </a:solidFill>
                <a:latin typeface="Open Sans 1"/>
                <a:ea typeface="Open Sans 1"/>
                <a:cs typeface="Open Sans 1"/>
                <a:sym typeface="Open Sans 1"/>
              </a:rPr>
              <a:t>Mientras que el otro 33.33% de los comentarios recibidos en el trimestre corresponde a las felicitaciones estas fueron dirigidas a: Dir. de Biblioteca, Dir. Seguridad, Dir. de Admisiones y Bienestar Universitario.</a:t>
            </a:r>
          </a:p>
        </p:txBody>
      </p:sp>
      <p:sp>
        <p:nvSpPr>
          <p:cNvPr name="TextBox 17" id="17"/>
          <p:cNvSpPr txBox="true"/>
          <p:nvPr/>
        </p:nvSpPr>
        <p:spPr>
          <a:xfrm rot="0">
            <a:off x="12603777" y="2805616"/>
            <a:ext cx="5002197" cy="613410"/>
          </a:xfrm>
          <a:prstGeom prst="rect">
            <a:avLst/>
          </a:prstGeom>
        </p:spPr>
        <p:txBody>
          <a:bodyPr anchor="t" rtlCol="false" tIns="0" lIns="0" bIns="0" rIns="0">
            <a:spAutoFit/>
          </a:bodyPr>
          <a:lstStyle/>
          <a:p>
            <a:pPr algn="ctr">
              <a:lnSpc>
                <a:spcPts val="5039"/>
              </a:lnSpc>
            </a:pPr>
            <a:r>
              <a:rPr lang="en-US" sz="3599">
                <a:solidFill>
                  <a:srgbClr val="A6A6A6"/>
                </a:solidFill>
                <a:latin typeface="League Spartan"/>
                <a:ea typeface="League Spartan"/>
                <a:cs typeface="League Spartan"/>
                <a:sym typeface="League Spartan"/>
              </a:rPr>
              <a:t>FELICITACIONES </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720177" y="316533"/>
            <a:ext cx="8571703" cy="2207951"/>
          </a:xfrm>
          <a:prstGeom prst="rect">
            <a:avLst/>
          </a:prstGeom>
        </p:spPr>
        <p:txBody>
          <a:bodyPr anchor="t" rtlCol="false" tIns="0" lIns="0" bIns="0" rIns="0">
            <a:spAutoFit/>
          </a:bodyPr>
          <a:lstStyle/>
          <a:p>
            <a:pPr algn="l">
              <a:lnSpc>
                <a:spcPts val="7942"/>
              </a:lnSpc>
            </a:pPr>
            <a:r>
              <a:rPr lang="en-US" sz="6618" b="true">
                <a:solidFill>
                  <a:srgbClr val="004AAD"/>
                </a:solidFill>
                <a:latin typeface="Agrandir Bold"/>
                <a:ea typeface="Agrandir Bold"/>
                <a:cs typeface="Agrandir Bold"/>
                <a:sym typeface="Agrandir Bold"/>
              </a:rPr>
              <a:t>VINCULACIÓN CON LA INSTITUCIÓN</a:t>
            </a:r>
          </a:p>
        </p:txBody>
      </p:sp>
      <p:grpSp>
        <p:nvGrpSpPr>
          <p:cNvPr name="Group 3" id="3"/>
          <p:cNvGrpSpPr/>
          <p:nvPr/>
        </p:nvGrpSpPr>
        <p:grpSpPr>
          <a:xfrm rot="-5400000">
            <a:off x="5412832" y="4538755"/>
            <a:ext cx="617093" cy="10002403"/>
            <a:chOff x="0" y="0"/>
            <a:chExt cx="173275" cy="2808592"/>
          </a:xfrm>
        </p:grpSpPr>
        <p:sp>
          <p:nvSpPr>
            <p:cNvPr name="Freeform 4" id="4"/>
            <p:cNvSpPr/>
            <p:nvPr/>
          </p:nvSpPr>
          <p:spPr>
            <a:xfrm flipH="false" flipV="false" rot="0">
              <a:off x="0" y="0"/>
              <a:ext cx="173275" cy="2808593"/>
            </a:xfrm>
            <a:custGeom>
              <a:avLst/>
              <a:gdLst/>
              <a:ahLst/>
              <a:cxnLst/>
              <a:rect r="r" b="b" t="t" l="l"/>
              <a:pathLst>
                <a:path h="2808593" w="173275">
                  <a:moveTo>
                    <a:pt x="86637" y="0"/>
                  </a:moveTo>
                  <a:lnTo>
                    <a:pt x="86637" y="0"/>
                  </a:lnTo>
                  <a:cubicBezTo>
                    <a:pt x="134486" y="0"/>
                    <a:pt x="173275" y="38789"/>
                    <a:pt x="173275" y="86637"/>
                  </a:cubicBezTo>
                  <a:lnTo>
                    <a:pt x="173275" y="2721955"/>
                  </a:lnTo>
                  <a:cubicBezTo>
                    <a:pt x="173275" y="2769804"/>
                    <a:pt x="134486" y="2808593"/>
                    <a:pt x="86637" y="2808593"/>
                  </a:cubicBezTo>
                  <a:lnTo>
                    <a:pt x="86637" y="2808593"/>
                  </a:lnTo>
                  <a:cubicBezTo>
                    <a:pt x="38789" y="2808593"/>
                    <a:pt x="0" y="2769804"/>
                    <a:pt x="0" y="2721955"/>
                  </a:cubicBezTo>
                  <a:lnTo>
                    <a:pt x="0" y="86637"/>
                  </a:lnTo>
                  <a:cubicBezTo>
                    <a:pt x="0" y="38789"/>
                    <a:pt x="38789" y="0"/>
                    <a:pt x="86637" y="0"/>
                  </a:cubicBezTo>
                  <a:close/>
                </a:path>
              </a:pathLst>
            </a:custGeom>
            <a:solidFill>
              <a:srgbClr val="A6A6A6"/>
            </a:solidFill>
            <a:ln cap="rnd">
              <a:noFill/>
              <a:prstDash val="solid"/>
              <a:round/>
            </a:ln>
          </p:spPr>
        </p:sp>
        <p:sp>
          <p:nvSpPr>
            <p:cNvPr name="TextBox 5" id="5"/>
            <p:cNvSpPr txBox="true"/>
            <p:nvPr/>
          </p:nvSpPr>
          <p:spPr>
            <a:xfrm>
              <a:off x="0" y="-38100"/>
              <a:ext cx="173275" cy="2846692"/>
            </a:xfrm>
            <a:prstGeom prst="rect">
              <a:avLst/>
            </a:prstGeom>
          </p:spPr>
          <p:txBody>
            <a:bodyPr anchor="ctr" rtlCol="false" tIns="50800" lIns="50800" bIns="50800" rIns="50800"/>
            <a:lstStyle/>
            <a:p>
              <a:pPr algn="ctr">
                <a:lnSpc>
                  <a:spcPts val="2659"/>
                </a:lnSpc>
              </a:pPr>
            </a:p>
          </p:txBody>
        </p:sp>
      </p:grpSp>
      <p:grpSp>
        <p:nvGrpSpPr>
          <p:cNvPr name="Group 6" id="6"/>
          <p:cNvGrpSpPr/>
          <p:nvPr/>
        </p:nvGrpSpPr>
        <p:grpSpPr>
          <a:xfrm rot="-5400000">
            <a:off x="12783760" y="7389304"/>
            <a:ext cx="617093" cy="4301304"/>
            <a:chOff x="0" y="0"/>
            <a:chExt cx="173275" cy="1207771"/>
          </a:xfrm>
        </p:grpSpPr>
        <p:sp>
          <p:nvSpPr>
            <p:cNvPr name="Freeform 7" id="7"/>
            <p:cNvSpPr/>
            <p:nvPr/>
          </p:nvSpPr>
          <p:spPr>
            <a:xfrm flipH="false" flipV="false" rot="0">
              <a:off x="0" y="0"/>
              <a:ext cx="173275" cy="1207771"/>
            </a:xfrm>
            <a:custGeom>
              <a:avLst/>
              <a:gdLst/>
              <a:ahLst/>
              <a:cxnLst/>
              <a:rect r="r" b="b" t="t" l="l"/>
              <a:pathLst>
                <a:path h="1207771" w="173275">
                  <a:moveTo>
                    <a:pt x="86637" y="0"/>
                  </a:moveTo>
                  <a:lnTo>
                    <a:pt x="86637" y="0"/>
                  </a:lnTo>
                  <a:cubicBezTo>
                    <a:pt x="134486" y="0"/>
                    <a:pt x="173275" y="38789"/>
                    <a:pt x="173275" y="86637"/>
                  </a:cubicBezTo>
                  <a:lnTo>
                    <a:pt x="173275" y="1121134"/>
                  </a:lnTo>
                  <a:cubicBezTo>
                    <a:pt x="173275" y="1168982"/>
                    <a:pt x="134486" y="1207771"/>
                    <a:pt x="86637" y="1207771"/>
                  </a:cubicBezTo>
                  <a:lnTo>
                    <a:pt x="86637" y="1207771"/>
                  </a:lnTo>
                  <a:cubicBezTo>
                    <a:pt x="38789" y="1207771"/>
                    <a:pt x="0" y="1168982"/>
                    <a:pt x="0" y="1121134"/>
                  </a:cubicBezTo>
                  <a:lnTo>
                    <a:pt x="0" y="86637"/>
                  </a:lnTo>
                  <a:cubicBezTo>
                    <a:pt x="0" y="38789"/>
                    <a:pt x="38789" y="0"/>
                    <a:pt x="86637" y="0"/>
                  </a:cubicBezTo>
                  <a:close/>
                </a:path>
              </a:pathLst>
            </a:custGeom>
            <a:solidFill>
              <a:srgbClr val="A6A6A6"/>
            </a:solidFill>
            <a:ln cap="rnd">
              <a:noFill/>
              <a:prstDash val="solid"/>
              <a:round/>
            </a:ln>
          </p:spPr>
        </p:sp>
        <p:sp>
          <p:nvSpPr>
            <p:cNvPr name="TextBox 8" id="8"/>
            <p:cNvSpPr txBox="true"/>
            <p:nvPr/>
          </p:nvSpPr>
          <p:spPr>
            <a:xfrm>
              <a:off x="0" y="-38100"/>
              <a:ext cx="173275" cy="1245871"/>
            </a:xfrm>
            <a:prstGeom prst="rect">
              <a:avLst/>
            </a:prstGeom>
          </p:spPr>
          <p:txBody>
            <a:bodyPr anchor="ctr" rtlCol="false" tIns="50800" lIns="50800" bIns="50800" rIns="50800"/>
            <a:lstStyle/>
            <a:p>
              <a:pPr algn="ctr">
                <a:lnSpc>
                  <a:spcPts val="2659"/>
                </a:lnSpc>
              </a:pPr>
            </a:p>
          </p:txBody>
        </p:sp>
      </p:grpSp>
      <p:grpSp>
        <p:nvGrpSpPr>
          <p:cNvPr name="Group 9" id="9"/>
          <p:cNvGrpSpPr/>
          <p:nvPr/>
        </p:nvGrpSpPr>
        <p:grpSpPr>
          <a:xfrm rot="-5400000">
            <a:off x="16107301" y="8590422"/>
            <a:ext cx="617093" cy="1899068"/>
            <a:chOff x="0" y="0"/>
            <a:chExt cx="173275" cy="533243"/>
          </a:xfrm>
        </p:grpSpPr>
        <p:sp>
          <p:nvSpPr>
            <p:cNvPr name="Freeform 10" id="10"/>
            <p:cNvSpPr/>
            <p:nvPr/>
          </p:nvSpPr>
          <p:spPr>
            <a:xfrm flipH="false" flipV="false" rot="0">
              <a:off x="0" y="0"/>
              <a:ext cx="173275" cy="533243"/>
            </a:xfrm>
            <a:custGeom>
              <a:avLst/>
              <a:gdLst/>
              <a:ahLst/>
              <a:cxnLst/>
              <a:rect r="r" b="b" t="t" l="l"/>
              <a:pathLst>
                <a:path h="533243" w="173275">
                  <a:moveTo>
                    <a:pt x="86637" y="0"/>
                  </a:moveTo>
                  <a:lnTo>
                    <a:pt x="86637" y="0"/>
                  </a:lnTo>
                  <a:cubicBezTo>
                    <a:pt x="134486" y="0"/>
                    <a:pt x="173275" y="38789"/>
                    <a:pt x="173275" y="86637"/>
                  </a:cubicBezTo>
                  <a:lnTo>
                    <a:pt x="173275" y="446605"/>
                  </a:lnTo>
                  <a:cubicBezTo>
                    <a:pt x="173275" y="494454"/>
                    <a:pt x="134486" y="533243"/>
                    <a:pt x="86637" y="533243"/>
                  </a:cubicBezTo>
                  <a:lnTo>
                    <a:pt x="86637" y="533243"/>
                  </a:lnTo>
                  <a:cubicBezTo>
                    <a:pt x="38789" y="533243"/>
                    <a:pt x="0" y="494454"/>
                    <a:pt x="0" y="446605"/>
                  </a:cubicBezTo>
                  <a:lnTo>
                    <a:pt x="0" y="86637"/>
                  </a:lnTo>
                  <a:cubicBezTo>
                    <a:pt x="0" y="38789"/>
                    <a:pt x="38789" y="0"/>
                    <a:pt x="86637" y="0"/>
                  </a:cubicBezTo>
                  <a:close/>
                </a:path>
              </a:pathLst>
            </a:custGeom>
            <a:solidFill>
              <a:srgbClr val="A6A6A6"/>
            </a:solidFill>
            <a:ln cap="rnd">
              <a:noFill/>
              <a:prstDash val="solid"/>
              <a:round/>
            </a:ln>
          </p:spPr>
        </p:sp>
        <p:sp>
          <p:nvSpPr>
            <p:cNvPr name="TextBox 11" id="11"/>
            <p:cNvSpPr txBox="true"/>
            <p:nvPr/>
          </p:nvSpPr>
          <p:spPr>
            <a:xfrm>
              <a:off x="0" y="-38100"/>
              <a:ext cx="173275" cy="571343"/>
            </a:xfrm>
            <a:prstGeom prst="rect">
              <a:avLst/>
            </a:prstGeom>
          </p:spPr>
          <p:txBody>
            <a:bodyPr anchor="ctr" rtlCol="false" tIns="50800" lIns="50800" bIns="50800" rIns="50800"/>
            <a:lstStyle/>
            <a:p>
              <a:pPr algn="ctr">
                <a:lnSpc>
                  <a:spcPts val="2659"/>
                </a:lnSpc>
              </a:pPr>
            </a:p>
          </p:txBody>
        </p:sp>
      </p:grpSp>
      <p:grpSp>
        <p:nvGrpSpPr>
          <p:cNvPr name="Group 12" id="12"/>
          <p:cNvGrpSpPr/>
          <p:nvPr/>
        </p:nvGrpSpPr>
        <p:grpSpPr>
          <a:xfrm rot="-5400000">
            <a:off x="16370032" y="-6066491"/>
            <a:ext cx="831964" cy="14988269"/>
            <a:chOff x="0" y="0"/>
            <a:chExt cx="233609" cy="4208583"/>
          </a:xfrm>
        </p:grpSpPr>
        <p:sp>
          <p:nvSpPr>
            <p:cNvPr name="Freeform 13" id="13"/>
            <p:cNvSpPr/>
            <p:nvPr/>
          </p:nvSpPr>
          <p:spPr>
            <a:xfrm flipH="false" flipV="false" rot="0">
              <a:off x="0" y="0"/>
              <a:ext cx="233609" cy="4208583"/>
            </a:xfrm>
            <a:custGeom>
              <a:avLst/>
              <a:gdLst/>
              <a:ahLst/>
              <a:cxnLst/>
              <a:rect r="r" b="b" t="t" l="l"/>
              <a:pathLst>
                <a:path h="4208583" w="233609">
                  <a:moveTo>
                    <a:pt x="116804" y="0"/>
                  </a:moveTo>
                  <a:lnTo>
                    <a:pt x="116804" y="0"/>
                  </a:lnTo>
                  <a:cubicBezTo>
                    <a:pt x="181314" y="0"/>
                    <a:pt x="233609" y="52295"/>
                    <a:pt x="233609" y="116804"/>
                  </a:cubicBezTo>
                  <a:lnTo>
                    <a:pt x="233609" y="4091778"/>
                  </a:lnTo>
                  <a:cubicBezTo>
                    <a:pt x="233609" y="4156287"/>
                    <a:pt x="181314" y="4208583"/>
                    <a:pt x="116804" y="4208583"/>
                  </a:cubicBezTo>
                  <a:lnTo>
                    <a:pt x="116804" y="4208583"/>
                  </a:lnTo>
                  <a:cubicBezTo>
                    <a:pt x="52295" y="4208583"/>
                    <a:pt x="0" y="4156287"/>
                    <a:pt x="0" y="4091778"/>
                  </a:cubicBezTo>
                  <a:lnTo>
                    <a:pt x="0" y="116804"/>
                  </a:lnTo>
                  <a:cubicBezTo>
                    <a:pt x="0" y="52295"/>
                    <a:pt x="52295" y="0"/>
                    <a:pt x="116804" y="0"/>
                  </a:cubicBezTo>
                  <a:close/>
                </a:path>
              </a:pathLst>
            </a:custGeom>
            <a:solidFill>
              <a:srgbClr val="A6A6A6"/>
            </a:solidFill>
            <a:ln cap="rnd">
              <a:noFill/>
              <a:prstDash val="solid"/>
              <a:round/>
            </a:ln>
          </p:spPr>
        </p:sp>
        <p:sp>
          <p:nvSpPr>
            <p:cNvPr name="TextBox 14" id="14"/>
            <p:cNvSpPr txBox="true"/>
            <p:nvPr/>
          </p:nvSpPr>
          <p:spPr>
            <a:xfrm>
              <a:off x="0" y="-38100"/>
              <a:ext cx="233609" cy="4246683"/>
            </a:xfrm>
            <a:prstGeom prst="rect">
              <a:avLst/>
            </a:prstGeom>
          </p:spPr>
          <p:txBody>
            <a:bodyPr anchor="ctr" rtlCol="false" tIns="50800" lIns="50800" bIns="50800" rIns="50800"/>
            <a:lstStyle/>
            <a:p>
              <a:pPr algn="ctr">
                <a:lnSpc>
                  <a:spcPts val="2659"/>
                </a:lnSpc>
              </a:pPr>
            </a:p>
          </p:txBody>
        </p:sp>
      </p:grpSp>
      <p:pic>
        <p:nvPicPr>
          <p:cNvPr name="Picture 15" id="15"/>
          <p:cNvPicPr>
            <a:picLocks noChangeAspect="true"/>
          </p:cNvPicPr>
          <p:nvPr/>
        </p:nvPicPr>
        <p:blipFill>
          <a:blip r:embed="rId2"/>
          <a:stretch>
            <a:fillRect/>
          </a:stretch>
        </p:blipFill>
        <p:spPr>
          <a:xfrm rot="0">
            <a:off x="7780685" y="1403261"/>
            <a:ext cx="11175091" cy="8315935"/>
          </a:xfrm>
          <a:prstGeom prst="rect">
            <a:avLst/>
          </a:prstGeom>
        </p:spPr>
      </p:pic>
      <p:sp>
        <p:nvSpPr>
          <p:cNvPr name="TextBox 16" id="16"/>
          <p:cNvSpPr txBox="true"/>
          <p:nvPr/>
        </p:nvSpPr>
        <p:spPr>
          <a:xfrm rot="0">
            <a:off x="1392271" y="3575050"/>
            <a:ext cx="7077544" cy="3930650"/>
          </a:xfrm>
          <a:prstGeom prst="rect">
            <a:avLst/>
          </a:prstGeom>
        </p:spPr>
        <p:txBody>
          <a:bodyPr anchor="t" rtlCol="false" tIns="0" lIns="0" bIns="0" rIns="0">
            <a:spAutoFit/>
          </a:bodyPr>
          <a:lstStyle/>
          <a:p>
            <a:pPr algn="l">
              <a:lnSpc>
                <a:spcPts val="3474"/>
              </a:lnSpc>
            </a:pPr>
            <a:r>
              <a:rPr lang="en-US" sz="2499" spc="12">
                <a:solidFill>
                  <a:srgbClr val="000000"/>
                </a:solidFill>
                <a:latin typeface="Open Sans 2"/>
                <a:ea typeface="Open Sans 2"/>
                <a:cs typeface="Open Sans 2"/>
                <a:sym typeface="Open Sans 2"/>
              </a:rPr>
              <a:t>La Gráfica siguiente muestra la tendencia de vinculación de los usuarios para el buzón de sugerencias en este periodo.</a:t>
            </a:r>
          </a:p>
          <a:p>
            <a:pPr algn="l">
              <a:lnSpc>
                <a:spcPts val="3474"/>
              </a:lnSpc>
            </a:pPr>
          </a:p>
          <a:p>
            <a:pPr algn="l" marL="0" indent="0" lvl="0">
              <a:lnSpc>
                <a:spcPts val="3474"/>
              </a:lnSpc>
            </a:pPr>
            <a:r>
              <a:rPr lang="en-US" sz="2499" spc="12">
                <a:solidFill>
                  <a:srgbClr val="000000"/>
                </a:solidFill>
                <a:latin typeface="Open Sans 2"/>
                <a:ea typeface="Open Sans 2"/>
                <a:cs typeface="Open Sans 2"/>
                <a:sym typeface="Open Sans 2"/>
              </a:rPr>
              <a:t>Es importante destacar que la mayoría de los comentarios fueron enviados por Estudiantes de Unapec, seguido, Padres/Tutor, Visitantes, estudiantes de la escuela de idiomas, estudiantes de CAFAM. </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TextBox 2" id="2"/>
          <p:cNvSpPr txBox="true"/>
          <p:nvPr/>
        </p:nvSpPr>
        <p:spPr>
          <a:xfrm rot="0">
            <a:off x="713300" y="553606"/>
            <a:ext cx="16652081" cy="2297241"/>
          </a:xfrm>
          <a:prstGeom prst="rect">
            <a:avLst/>
          </a:prstGeom>
        </p:spPr>
        <p:txBody>
          <a:bodyPr anchor="t" rtlCol="false" tIns="0" lIns="0" bIns="0" rIns="0">
            <a:spAutoFit/>
          </a:bodyPr>
          <a:lstStyle/>
          <a:p>
            <a:pPr algn="ctr">
              <a:lnSpc>
                <a:spcPts val="8136"/>
              </a:lnSpc>
            </a:pPr>
            <a:r>
              <a:rPr lang="en-US" sz="7603" b="true">
                <a:solidFill>
                  <a:srgbClr val="737373"/>
                </a:solidFill>
                <a:latin typeface="Agrandir Bold"/>
                <a:ea typeface="Agrandir Bold"/>
                <a:cs typeface="Agrandir Bold"/>
                <a:sym typeface="Agrandir Bold"/>
              </a:rPr>
              <a:t>ASPECTOS AL QUE TRIBUTAN LOS COMENTARIOS</a:t>
            </a:r>
          </a:p>
        </p:txBody>
      </p:sp>
      <p:grpSp>
        <p:nvGrpSpPr>
          <p:cNvPr name="Group 3" id="3"/>
          <p:cNvGrpSpPr/>
          <p:nvPr/>
        </p:nvGrpSpPr>
        <p:grpSpPr>
          <a:xfrm rot="-5400000">
            <a:off x="3360773" y="4524969"/>
            <a:ext cx="535741" cy="10002403"/>
            <a:chOff x="0" y="0"/>
            <a:chExt cx="150432" cy="2808592"/>
          </a:xfrm>
        </p:grpSpPr>
        <p:sp>
          <p:nvSpPr>
            <p:cNvPr name="Freeform 4" id="4"/>
            <p:cNvSpPr/>
            <p:nvPr/>
          </p:nvSpPr>
          <p:spPr>
            <a:xfrm flipH="false" flipV="false" rot="0">
              <a:off x="0" y="0"/>
              <a:ext cx="150432" cy="2808593"/>
            </a:xfrm>
            <a:custGeom>
              <a:avLst/>
              <a:gdLst/>
              <a:ahLst/>
              <a:cxnLst/>
              <a:rect r="r" b="b" t="t" l="l"/>
              <a:pathLst>
                <a:path h="2808593" w="150432">
                  <a:moveTo>
                    <a:pt x="75216" y="0"/>
                  </a:moveTo>
                  <a:lnTo>
                    <a:pt x="75216" y="0"/>
                  </a:lnTo>
                  <a:cubicBezTo>
                    <a:pt x="116756" y="0"/>
                    <a:pt x="150432" y="33675"/>
                    <a:pt x="150432" y="75216"/>
                  </a:cubicBezTo>
                  <a:lnTo>
                    <a:pt x="150432" y="2733377"/>
                  </a:lnTo>
                  <a:cubicBezTo>
                    <a:pt x="150432" y="2753325"/>
                    <a:pt x="142507" y="2772457"/>
                    <a:pt x="128401" y="2786562"/>
                  </a:cubicBezTo>
                  <a:cubicBezTo>
                    <a:pt x="114296" y="2800668"/>
                    <a:pt x="95164" y="2808593"/>
                    <a:pt x="75216" y="2808593"/>
                  </a:cubicBezTo>
                  <a:lnTo>
                    <a:pt x="75216" y="2808593"/>
                  </a:lnTo>
                  <a:cubicBezTo>
                    <a:pt x="55267" y="2808593"/>
                    <a:pt x="36136" y="2800668"/>
                    <a:pt x="22030" y="2786562"/>
                  </a:cubicBezTo>
                  <a:cubicBezTo>
                    <a:pt x="7924" y="2772457"/>
                    <a:pt x="0" y="2753325"/>
                    <a:pt x="0" y="2733377"/>
                  </a:cubicBezTo>
                  <a:lnTo>
                    <a:pt x="0" y="75216"/>
                  </a:lnTo>
                  <a:cubicBezTo>
                    <a:pt x="0" y="55267"/>
                    <a:pt x="7924" y="36136"/>
                    <a:pt x="22030" y="22030"/>
                  </a:cubicBezTo>
                  <a:cubicBezTo>
                    <a:pt x="36136" y="7924"/>
                    <a:pt x="55267" y="0"/>
                    <a:pt x="75216" y="0"/>
                  </a:cubicBezTo>
                  <a:close/>
                </a:path>
              </a:pathLst>
            </a:custGeom>
            <a:solidFill>
              <a:srgbClr val="004AAD"/>
            </a:solidFill>
            <a:ln cap="rnd">
              <a:noFill/>
              <a:prstDash val="solid"/>
              <a:round/>
            </a:ln>
          </p:spPr>
        </p:sp>
        <p:sp>
          <p:nvSpPr>
            <p:cNvPr name="TextBox 5" id="5"/>
            <p:cNvSpPr txBox="true"/>
            <p:nvPr/>
          </p:nvSpPr>
          <p:spPr>
            <a:xfrm>
              <a:off x="0" y="-38100"/>
              <a:ext cx="150432" cy="2846692"/>
            </a:xfrm>
            <a:prstGeom prst="rect">
              <a:avLst/>
            </a:prstGeom>
          </p:spPr>
          <p:txBody>
            <a:bodyPr anchor="ctr" rtlCol="false" tIns="50800" lIns="50800" bIns="50800" rIns="50800"/>
            <a:lstStyle/>
            <a:p>
              <a:pPr algn="ctr">
                <a:lnSpc>
                  <a:spcPts val="2659"/>
                </a:lnSpc>
              </a:pPr>
            </a:p>
          </p:txBody>
        </p:sp>
      </p:grpSp>
      <p:grpSp>
        <p:nvGrpSpPr>
          <p:cNvPr name="Group 6" id="6"/>
          <p:cNvGrpSpPr/>
          <p:nvPr/>
        </p:nvGrpSpPr>
        <p:grpSpPr>
          <a:xfrm rot="0">
            <a:off x="11170465" y="3198457"/>
            <a:ext cx="659494" cy="2600860"/>
            <a:chOff x="0" y="0"/>
            <a:chExt cx="879326" cy="3467814"/>
          </a:xfrm>
        </p:grpSpPr>
        <p:grpSp>
          <p:nvGrpSpPr>
            <p:cNvPr name="Group 7" id="7"/>
            <p:cNvGrpSpPr/>
            <p:nvPr/>
          </p:nvGrpSpPr>
          <p:grpSpPr>
            <a:xfrm rot="0">
              <a:off x="0" y="0"/>
              <a:ext cx="879326" cy="879326"/>
              <a:chOff x="0" y="0"/>
              <a:chExt cx="812800" cy="812800"/>
            </a:xfrm>
          </p:grpSpPr>
          <p:sp>
            <p:nvSpPr>
              <p:cNvPr name="Freeform 8" id="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lnTo>
                      <a:pt x="406400" y="0"/>
                    </a:lnTo>
                    <a:close/>
                  </a:path>
                </a:pathLst>
              </a:custGeom>
              <a:solidFill>
                <a:srgbClr val="BECCDC"/>
              </a:solidFill>
              <a:ln w="19050" cap="rnd">
                <a:solidFill>
                  <a:srgbClr val="0E3053"/>
                </a:solidFill>
                <a:prstDash val="solid"/>
                <a:round/>
              </a:ln>
            </p:spPr>
          </p:sp>
          <p:sp>
            <p:nvSpPr>
              <p:cNvPr name="TextBox 9" id="9"/>
              <p:cNvSpPr txBox="true"/>
              <p:nvPr/>
            </p:nvSpPr>
            <p:spPr>
              <a:xfrm>
                <a:off x="76200" y="38100"/>
                <a:ext cx="660400" cy="698500"/>
              </a:xfrm>
              <a:prstGeom prst="rect">
                <a:avLst/>
              </a:prstGeom>
            </p:spPr>
            <p:txBody>
              <a:bodyPr anchor="ctr" rtlCol="false" tIns="50800" lIns="50800" bIns="50800" rIns="50800"/>
              <a:lstStyle/>
              <a:p>
                <a:pPr algn="ctr" marL="0" indent="0" lvl="0">
                  <a:lnSpc>
                    <a:spcPts val="2659"/>
                  </a:lnSpc>
                  <a:spcBef>
                    <a:spcPct val="0"/>
                  </a:spcBef>
                </a:pPr>
              </a:p>
            </p:txBody>
          </p:sp>
        </p:grpSp>
        <p:sp>
          <p:nvSpPr>
            <p:cNvPr name="TextBox 10" id="10"/>
            <p:cNvSpPr txBox="true"/>
            <p:nvPr/>
          </p:nvSpPr>
          <p:spPr>
            <a:xfrm rot="0">
              <a:off x="148795" y="188959"/>
              <a:ext cx="581736" cy="477139"/>
            </a:xfrm>
            <a:prstGeom prst="rect">
              <a:avLst/>
            </a:prstGeom>
          </p:spPr>
          <p:txBody>
            <a:bodyPr anchor="t" rtlCol="false" tIns="0" lIns="0" bIns="0" rIns="0">
              <a:spAutoFit/>
            </a:bodyPr>
            <a:lstStyle/>
            <a:p>
              <a:pPr algn="ctr">
                <a:lnSpc>
                  <a:spcPts val="2820"/>
                </a:lnSpc>
              </a:pPr>
              <a:r>
                <a:rPr lang="en-US" b="true" sz="2350" spc="-82">
                  <a:solidFill>
                    <a:srgbClr val="0E3053"/>
                  </a:solidFill>
                  <a:latin typeface="Open Sans 2 Bold"/>
                  <a:ea typeface="Open Sans 2 Bold"/>
                  <a:cs typeface="Open Sans 2 Bold"/>
                  <a:sym typeface="Open Sans 2 Bold"/>
                </a:rPr>
                <a:t>01</a:t>
              </a:r>
            </a:p>
          </p:txBody>
        </p:sp>
        <p:grpSp>
          <p:nvGrpSpPr>
            <p:cNvPr name="Group 11" id="11"/>
            <p:cNvGrpSpPr/>
            <p:nvPr/>
          </p:nvGrpSpPr>
          <p:grpSpPr>
            <a:xfrm rot="0">
              <a:off x="0" y="1327870"/>
              <a:ext cx="879326" cy="879326"/>
              <a:chOff x="0" y="0"/>
              <a:chExt cx="812800" cy="812800"/>
            </a:xfrm>
          </p:grpSpPr>
          <p:sp>
            <p:nvSpPr>
              <p:cNvPr name="Freeform 12" id="1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lnTo>
                      <a:pt x="406400" y="0"/>
                    </a:lnTo>
                    <a:close/>
                  </a:path>
                </a:pathLst>
              </a:custGeom>
              <a:solidFill>
                <a:srgbClr val="F0F0F0"/>
              </a:solidFill>
              <a:ln w="19050" cap="rnd">
                <a:solidFill>
                  <a:srgbClr val="0E3053"/>
                </a:solidFill>
                <a:prstDash val="solid"/>
                <a:round/>
              </a:ln>
            </p:spPr>
          </p:sp>
          <p:sp>
            <p:nvSpPr>
              <p:cNvPr name="TextBox 13" id="13"/>
              <p:cNvSpPr txBox="true"/>
              <p:nvPr/>
            </p:nvSpPr>
            <p:spPr>
              <a:xfrm>
                <a:off x="76200" y="38100"/>
                <a:ext cx="660400" cy="698500"/>
              </a:xfrm>
              <a:prstGeom prst="rect">
                <a:avLst/>
              </a:prstGeom>
            </p:spPr>
            <p:txBody>
              <a:bodyPr anchor="ctr" rtlCol="false" tIns="50800" lIns="50800" bIns="50800" rIns="50800"/>
              <a:lstStyle/>
              <a:p>
                <a:pPr algn="ctr" marL="0" indent="0" lvl="0">
                  <a:lnSpc>
                    <a:spcPts val="2659"/>
                  </a:lnSpc>
                  <a:spcBef>
                    <a:spcPct val="0"/>
                  </a:spcBef>
                </a:pPr>
              </a:p>
            </p:txBody>
          </p:sp>
        </p:grpSp>
        <p:sp>
          <p:nvSpPr>
            <p:cNvPr name="TextBox 14" id="14"/>
            <p:cNvSpPr txBox="true"/>
            <p:nvPr/>
          </p:nvSpPr>
          <p:spPr>
            <a:xfrm rot="0">
              <a:off x="148795" y="1517774"/>
              <a:ext cx="581736" cy="477139"/>
            </a:xfrm>
            <a:prstGeom prst="rect">
              <a:avLst/>
            </a:prstGeom>
          </p:spPr>
          <p:txBody>
            <a:bodyPr anchor="t" rtlCol="false" tIns="0" lIns="0" bIns="0" rIns="0">
              <a:spAutoFit/>
            </a:bodyPr>
            <a:lstStyle/>
            <a:p>
              <a:pPr algn="ctr">
                <a:lnSpc>
                  <a:spcPts val="2820"/>
                </a:lnSpc>
              </a:pPr>
              <a:r>
                <a:rPr lang="en-US" b="true" sz="2350" spc="-82">
                  <a:solidFill>
                    <a:srgbClr val="0E3053"/>
                  </a:solidFill>
                  <a:latin typeface="Open Sans 2 Bold"/>
                  <a:ea typeface="Open Sans 2 Bold"/>
                  <a:cs typeface="Open Sans 2 Bold"/>
                  <a:sym typeface="Open Sans 2 Bold"/>
                </a:rPr>
                <a:t>02</a:t>
              </a:r>
            </a:p>
          </p:txBody>
        </p:sp>
        <p:grpSp>
          <p:nvGrpSpPr>
            <p:cNvPr name="Group 15" id="15"/>
            <p:cNvGrpSpPr/>
            <p:nvPr/>
          </p:nvGrpSpPr>
          <p:grpSpPr>
            <a:xfrm rot="0">
              <a:off x="0" y="2588488"/>
              <a:ext cx="879326" cy="879326"/>
              <a:chOff x="0" y="0"/>
              <a:chExt cx="812800" cy="812800"/>
            </a:xfrm>
          </p:grpSpPr>
          <p:sp>
            <p:nvSpPr>
              <p:cNvPr name="Freeform 16" id="1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lnTo>
                      <a:pt x="406400" y="0"/>
                    </a:lnTo>
                    <a:close/>
                  </a:path>
                </a:pathLst>
              </a:custGeom>
              <a:solidFill>
                <a:srgbClr val="BECCDC"/>
              </a:solidFill>
              <a:ln w="19050" cap="rnd">
                <a:solidFill>
                  <a:srgbClr val="0E3053"/>
                </a:solidFill>
                <a:prstDash val="solid"/>
                <a:round/>
              </a:ln>
            </p:spPr>
          </p:sp>
          <p:sp>
            <p:nvSpPr>
              <p:cNvPr name="TextBox 17" id="17"/>
              <p:cNvSpPr txBox="true"/>
              <p:nvPr/>
            </p:nvSpPr>
            <p:spPr>
              <a:xfrm>
                <a:off x="76200" y="38100"/>
                <a:ext cx="660400" cy="698500"/>
              </a:xfrm>
              <a:prstGeom prst="rect">
                <a:avLst/>
              </a:prstGeom>
            </p:spPr>
            <p:txBody>
              <a:bodyPr anchor="ctr" rtlCol="false" tIns="50800" lIns="50800" bIns="50800" rIns="50800"/>
              <a:lstStyle/>
              <a:p>
                <a:pPr algn="ctr" marL="0" indent="0" lvl="0">
                  <a:lnSpc>
                    <a:spcPts val="2659"/>
                  </a:lnSpc>
                  <a:spcBef>
                    <a:spcPct val="0"/>
                  </a:spcBef>
                </a:pPr>
              </a:p>
            </p:txBody>
          </p:sp>
        </p:grpSp>
        <p:sp>
          <p:nvSpPr>
            <p:cNvPr name="TextBox 18" id="18"/>
            <p:cNvSpPr txBox="true"/>
            <p:nvPr/>
          </p:nvSpPr>
          <p:spPr>
            <a:xfrm rot="0">
              <a:off x="148795" y="2789581"/>
              <a:ext cx="581736" cy="477139"/>
            </a:xfrm>
            <a:prstGeom prst="rect">
              <a:avLst/>
            </a:prstGeom>
          </p:spPr>
          <p:txBody>
            <a:bodyPr anchor="t" rtlCol="false" tIns="0" lIns="0" bIns="0" rIns="0">
              <a:spAutoFit/>
            </a:bodyPr>
            <a:lstStyle/>
            <a:p>
              <a:pPr algn="ctr">
                <a:lnSpc>
                  <a:spcPts val="2820"/>
                </a:lnSpc>
              </a:pPr>
              <a:r>
                <a:rPr lang="en-US" b="true" sz="2350" spc="-82">
                  <a:solidFill>
                    <a:srgbClr val="0E3053"/>
                  </a:solidFill>
                  <a:latin typeface="Open Sans 2 Bold"/>
                  <a:ea typeface="Open Sans 2 Bold"/>
                  <a:cs typeface="Open Sans 2 Bold"/>
                  <a:sym typeface="Open Sans 2 Bold"/>
                </a:rPr>
                <a:t>03</a:t>
              </a:r>
            </a:p>
          </p:txBody>
        </p:sp>
      </p:grpSp>
      <p:pic>
        <p:nvPicPr>
          <p:cNvPr name="Picture 19" id="19"/>
          <p:cNvPicPr>
            <a:picLocks noChangeAspect="true"/>
          </p:cNvPicPr>
          <p:nvPr/>
        </p:nvPicPr>
        <p:blipFill>
          <a:blip r:embed="rId2"/>
          <a:stretch>
            <a:fillRect/>
          </a:stretch>
        </p:blipFill>
        <p:spPr>
          <a:xfrm rot="0">
            <a:off x="11704069" y="2953896"/>
            <a:ext cx="4635360" cy="1197468"/>
          </a:xfrm>
          <a:prstGeom prst="rect">
            <a:avLst/>
          </a:prstGeom>
        </p:spPr>
      </p:pic>
      <p:grpSp>
        <p:nvGrpSpPr>
          <p:cNvPr name="Group 20" id="20"/>
          <p:cNvGrpSpPr/>
          <p:nvPr/>
        </p:nvGrpSpPr>
        <p:grpSpPr>
          <a:xfrm rot="0">
            <a:off x="11212774" y="6095975"/>
            <a:ext cx="659494" cy="2600860"/>
            <a:chOff x="0" y="0"/>
            <a:chExt cx="879326" cy="3467814"/>
          </a:xfrm>
        </p:grpSpPr>
        <p:grpSp>
          <p:nvGrpSpPr>
            <p:cNvPr name="Group 21" id="21"/>
            <p:cNvGrpSpPr/>
            <p:nvPr/>
          </p:nvGrpSpPr>
          <p:grpSpPr>
            <a:xfrm rot="0">
              <a:off x="0" y="0"/>
              <a:ext cx="879326" cy="879326"/>
              <a:chOff x="0" y="0"/>
              <a:chExt cx="812800" cy="812800"/>
            </a:xfrm>
          </p:grpSpPr>
          <p:sp>
            <p:nvSpPr>
              <p:cNvPr name="Freeform 22" id="2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lnTo>
                      <a:pt x="406400" y="0"/>
                    </a:lnTo>
                    <a:close/>
                  </a:path>
                </a:pathLst>
              </a:custGeom>
              <a:solidFill>
                <a:srgbClr val="BECCDC"/>
              </a:solidFill>
              <a:ln w="19050" cap="rnd">
                <a:solidFill>
                  <a:srgbClr val="0E3053"/>
                </a:solidFill>
                <a:prstDash val="solid"/>
                <a:round/>
              </a:ln>
            </p:spPr>
          </p:sp>
          <p:sp>
            <p:nvSpPr>
              <p:cNvPr name="TextBox 23" id="23"/>
              <p:cNvSpPr txBox="true"/>
              <p:nvPr/>
            </p:nvSpPr>
            <p:spPr>
              <a:xfrm>
                <a:off x="76200" y="38100"/>
                <a:ext cx="660400" cy="698500"/>
              </a:xfrm>
              <a:prstGeom prst="rect">
                <a:avLst/>
              </a:prstGeom>
            </p:spPr>
            <p:txBody>
              <a:bodyPr anchor="ctr" rtlCol="false" tIns="50800" lIns="50800" bIns="50800" rIns="50800"/>
              <a:lstStyle/>
              <a:p>
                <a:pPr algn="ctr" marL="0" indent="0" lvl="0">
                  <a:lnSpc>
                    <a:spcPts val="2659"/>
                  </a:lnSpc>
                  <a:spcBef>
                    <a:spcPct val="0"/>
                  </a:spcBef>
                </a:pPr>
              </a:p>
            </p:txBody>
          </p:sp>
        </p:grpSp>
        <p:sp>
          <p:nvSpPr>
            <p:cNvPr name="TextBox 24" id="24"/>
            <p:cNvSpPr txBox="true"/>
            <p:nvPr/>
          </p:nvSpPr>
          <p:spPr>
            <a:xfrm rot="0">
              <a:off x="148795" y="188959"/>
              <a:ext cx="581736" cy="477167"/>
            </a:xfrm>
            <a:prstGeom prst="rect">
              <a:avLst/>
            </a:prstGeom>
          </p:spPr>
          <p:txBody>
            <a:bodyPr anchor="t" rtlCol="false" tIns="0" lIns="0" bIns="0" rIns="0">
              <a:spAutoFit/>
            </a:bodyPr>
            <a:lstStyle/>
            <a:p>
              <a:pPr algn="ctr">
                <a:lnSpc>
                  <a:spcPts val="2820"/>
                </a:lnSpc>
              </a:pPr>
              <a:r>
                <a:rPr lang="en-US" b="true" sz="2350" spc="-82">
                  <a:solidFill>
                    <a:srgbClr val="0E3053"/>
                  </a:solidFill>
                  <a:latin typeface="Open Sans 2 Bold"/>
                  <a:ea typeface="Open Sans 2 Bold"/>
                  <a:cs typeface="Open Sans 2 Bold"/>
                  <a:sym typeface="Open Sans 2 Bold"/>
                </a:rPr>
                <a:t>04</a:t>
              </a:r>
            </a:p>
          </p:txBody>
        </p:sp>
        <p:grpSp>
          <p:nvGrpSpPr>
            <p:cNvPr name="Group 25" id="25"/>
            <p:cNvGrpSpPr/>
            <p:nvPr/>
          </p:nvGrpSpPr>
          <p:grpSpPr>
            <a:xfrm rot="0">
              <a:off x="0" y="1327870"/>
              <a:ext cx="879326" cy="879326"/>
              <a:chOff x="0" y="0"/>
              <a:chExt cx="812800" cy="812800"/>
            </a:xfrm>
          </p:grpSpPr>
          <p:sp>
            <p:nvSpPr>
              <p:cNvPr name="Freeform 26" id="2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lnTo>
                      <a:pt x="406400" y="0"/>
                    </a:lnTo>
                    <a:close/>
                  </a:path>
                </a:pathLst>
              </a:custGeom>
              <a:solidFill>
                <a:srgbClr val="F0F0F0"/>
              </a:solidFill>
              <a:ln w="19050" cap="rnd">
                <a:solidFill>
                  <a:srgbClr val="0E3053"/>
                </a:solidFill>
                <a:prstDash val="solid"/>
                <a:round/>
              </a:ln>
            </p:spPr>
          </p:sp>
          <p:sp>
            <p:nvSpPr>
              <p:cNvPr name="TextBox 27" id="27"/>
              <p:cNvSpPr txBox="true"/>
              <p:nvPr/>
            </p:nvSpPr>
            <p:spPr>
              <a:xfrm>
                <a:off x="76200" y="38100"/>
                <a:ext cx="660400" cy="698500"/>
              </a:xfrm>
              <a:prstGeom prst="rect">
                <a:avLst/>
              </a:prstGeom>
            </p:spPr>
            <p:txBody>
              <a:bodyPr anchor="ctr" rtlCol="false" tIns="50800" lIns="50800" bIns="50800" rIns="50800"/>
              <a:lstStyle/>
              <a:p>
                <a:pPr algn="ctr" marL="0" indent="0" lvl="0">
                  <a:lnSpc>
                    <a:spcPts val="2659"/>
                  </a:lnSpc>
                  <a:spcBef>
                    <a:spcPct val="0"/>
                  </a:spcBef>
                </a:pPr>
              </a:p>
            </p:txBody>
          </p:sp>
        </p:grpSp>
        <p:sp>
          <p:nvSpPr>
            <p:cNvPr name="TextBox 28" id="28"/>
            <p:cNvSpPr txBox="true"/>
            <p:nvPr/>
          </p:nvSpPr>
          <p:spPr>
            <a:xfrm rot="0">
              <a:off x="148795" y="1517774"/>
              <a:ext cx="581736" cy="477167"/>
            </a:xfrm>
            <a:prstGeom prst="rect">
              <a:avLst/>
            </a:prstGeom>
          </p:spPr>
          <p:txBody>
            <a:bodyPr anchor="t" rtlCol="false" tIns="0" lIns="0" bIns="0" rIns="0">
              <a:spAutoFit/>
            </a:bodyPr>
            <a:lstStyle/>
            <a:p>
              <a:pPr algn="ctr">
                <a:lnSpc>
                  <a:spcPts val="2820"/>
                </a:lnSpc>
              </a:pPr>
              <a:r>
                <a:rPr lang="en-US" b="true" sz="2350" spc="-82">
                  <a:solidFill>
                    <a:srgbClr val="0E3053"/>
                  </a:solidFill>
                  <a:latin typeface="Open Sans 2 Bold"/>
                  <a:ea typeface="Open Sans 2 Bold"/>
                  <a:cs typeface="Open Sans 2 Bold"/>
                  <a:sym typeface="Open Sans 2 Bold"/>
                </a:rPr>
                <a:t>05</a:t>
              </a:r>
            </a:p>
          </p:txBody>
        </p:sp>
        <p:grpSp>
          <p:nvGrpSpPr>
            <p:cNvPr name="Group 29" id="29"/>
            <p:cNvGrpSpPr/>
            <p:nvPr/>
          </p:nvGrpSpPr>
          <p:grpSpPr>
            <a:xfrm rot="0">
              <a:off x="0" y="2588488"/>
              <a:ext cx="879326" cy="879326"/>
              <a:chOff x="0" y="0"/>
              <a:chExt cx="812800" cy="812800"/>
            </a:xfrm>
          </p:grpSpPr>
          <p:sp>
            <p:nvSpPr>
              <p:cNvPr name="Freeform 30" id="30"/>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lnTo>
                      <a:pt x="406400" y="0"/>
                    </a:lnTo>
                    <a:close/>
                  </a:path>
                </a:pathLst>
              </a:custGeom>
              <a:solidFill>
                <a:srgbClr val="BECCDC"/>
              </a:solidFill>
              <a:ln w="19050" cap="rnd">
                <a:solidFill>
                  <a:srgbClr val="0E3053"/>
                </a:solidFill>
                <a:prstDash val="solid"/>
                <a:round/>
              </a:ln>
            </p:spPr>
          </p:sp>
          <p:sp>
            <p:nvSpPr>
              <p:cNvPr name="TextBox 31" id="31"/>
              <p:cNvSpPr txBox="true"/>
              <p:nvPr/>
            </p:nvSpPr>
            <p:spPr>
              <a:xfrm>
                <a:off x="76200" y="38100"/>
                <a:ext cx="660400" cy="698500"/>
              </a:xfrm>
              <a:prstGeom prst="rect">
                <a:avLst/>
              </a:prstGeom>
            </p:spPr>
            <p:txBody>
              <a:bodyPr anchor="ctr" rtlCol="false" tIns="50800" lIns="50800" bIns="50800" rIns="50800"/>
              <a:lstStyle/>
              <a:p>
                <a:pPr algn="ctr" marL="0" indent="0" lvl="0">
                  <a:lnSpc>
                    <a:spcPts val="2659"/>
                  </a:lnSpc>
                  <a:spcBef>
                    <a:spcPct val="0"/>
                  </a:spcBef>
                </a:pPr>
              </a:p>
            </p:txBody>
          </p:sp>
        </p:grpSp>
        <p:sp>
          <p:nvSpPr>
            <p:cNvPr name="TextBox 32" id="32"/>
            <p:cNvSpPr txBox="true"/>
            <p:nvPr/>
          </p:nvSpPr>
          <p:spPr>
            <a:xfrm rot="0">
              <a:off x="148795" y="2789581"/>
              <a:ext cx="581736" cy="477167"/>
            </a:xfrm>
            <a:prstGeom prst="rect">
              <a:avLst/>
            </a:prstGeom>
          </p:spPr>
          <p:txBody>
            <a:bodyPr anchor="t" rtlCol="false" tIns="0" lIns="0" bIns="0" rIns="0">
              <a:spAutoFit/>
            </a:bodyPr>
            <a:lstStyle/>
            <a:p>
              <a:pPr algn="ctr">
                <a:lnSpc>
                  <a:spcPts val="2820"/>
                </a:lnSpc>
              </a:pPr>
              <a:r>
                <a:rPr lang="en-US" b="true" sz="2350" spc="-82">
                  <a:solidFill>
                    <a:srgbClr val="0E3053"/>
                  </a:solidFill>
                  <a:latin typeface="Open Sans 2 Bold"/>
                  <a:ea typeface="Open Sans 2 Bold"/>
                  <a:cs typeface="Open Sans 2 Bold"/>
                  <a:sym typeface="Open Sans 2 Bold"/>
                </a:rPr>
                <a:t>06</a:t>
              </a:r>
            </a:p>
          </p:txBody>
        </p:sp>
      </p:grpSp>
      <p:pic>
        <p:nvPicPr>
          <p:cNvPr name="Picture 33" id="33"/>
          <p:cNvPicPr>
            <a:picLocks noChangeAspect="true"/>
          </p:cNvPicPr>
          <p:nvPr/>
        </p:nvPicPr>
        <p:blipFill>
          <a:blip r:embed="rId3"/>
          <a:stretch>
            <a:fillRect/>
          </a:stretch>
        </p:blipFill>
        <p:spPr>
          <a:xfrm rot="0">
            <a:off x="11704069" y="3968078"/>
            <a:ext cx="4635360" cy="1197468"/>
          </a:xfrm>
          <a:prstGeom prst="rect">
            <a:avLst/>
          </a:prstGeom>
        </p:spPr>
      </p:pic>
      <p:pic>
        <p:nvPicPr>
          <p:cNvPr name="Picture 34" id="34"/>
          <p:cNvPicPr>
            <a:picLocks noChangeAspect="true"/>
          </p:cNvPicPr>
          <p:nvPr/>
        </p:nvPicPr>
        <p:blipFill>
          <a:blip r:embed="rId4"/>
          <a:stretch>
            <a:fillRect/>
          </a:stretch>
        </p:blipFill>
        <p:spPr>
          <a:xfrm rot="0">
            <a:off x="11704069" y="4882929"/>
            <a:ext cx="4635360" cy="1197468"/>
          </a:xfrm>
          <a:prstGeom prst="rect">
            <a:avLst/>
          </a:prstGeom>
        </p:spPr>
      </p:pic>
      <p:pic>
        <p:nvPicPr>
          <p:cNvPr name="Picture 35" id="35"/>
          <p:cNvPicPr>
            <a:picLocks noChangeAspect="true"/>
          </p:cNvPicPr>
          <p:nvPr/>
        </p:nvPicPr>
        <p:blipFill>
          <a:blip r:embed="rId5"/>
          <a:stretch>
            <a:fillRect/>
          </a:stretch>
        </p:blipFill>
        <p:spPr>
          <a:xfrm rot="0">
            <a:off x="11746378" y="5810858"/>
            <a:ext cx="4635360" cy="1197468"/>
          </a:xfrm>
          <a:prstGeom prst="rect">
            <a:avLst/>
          </a:prstGeom>
        </p:spPr>
      </p:pic>
      <p:pic>
        <p:nvPicPr>
          <p:cNvPr name="Picture 36" id="36"/>
          <p:cNvPicPr>
            <a:picLocks noChangeAspect="true"/>
          </p:cNvPicPr>
          <p:nvPr/>
        </p:nvPicPr>
        <p:blipFill>
          <a:blip r:embed="rId6"/>
          <a:stretch>
            <a:fillRect/>
          </a:stretch>
        </p:blipFill>
        <p:spPr>
          <a:xfrm rot="0">
            <a:off x="11746378" y="6824222"/>
            <a:ext cx="4635360" cy="1197468"/>
          </a:xfrm>
          <a:prstGeom prst="rect">
            <a:avLst/>
          </a:prstGeom>
        </p:spPr>
      </p:pic>
      <p:pic>
        <p:nvPicPr>
          <p:cNvPr name="Picture 37" id="37"/>
          <p:cNvPicPr>
            <a:picLocks noChangeAspect="true"/>
          </p:cNvPicPr>
          <p:nvPr/>
        </p:nvPicPr>
        <p:blipFill>
          <a:blip r:embed="rId7"/>
          <a:stretch>
            <a:fillRect/>
          </a:stretch>
        </p:blipFill>
        <p:spPr>
          <a:xfrm rot="0">
            <a:off x="11746378" y="7833383"/>
            <a:ext cx="4635360" cy="1197468"/>
          </a:xfrm>
          <a:prstGeom prst="rect">
            <a:avLst/>
          </a:prstGeom>
        </p:spPr>
      </p:pic>
      <p:sp>
        <p:nvSpPr>
          <p:cNvPr name="TextBox 38" id="38"/>
          <p:cNvSpPr txBox="true"/>
          <p:nvPr/>
        </p:nvSpPr>
        <p:spPr>
          <a:xfrm rot="0">
            <a:off x="12824730" y="3297493"/>
            <a:ext cx="1692092" cy="462050"/>
          </a:xfrm>
          <a:prstGeom prst="rect">
            <a:avLst/>
          </a:prstGeom>
        </p:spPr>
        <p:txBody>
          <a:bodyPr anchor="t" rtlCol="false" tIns="0" lIns="0" bIns="0" rIns="0">
            <a:spAutoFit/>
          </a:bodyPr>
          <a:lstStyle/>
          <a:p>
            <a:pPr algn="ctr">
              <a:lnSpc>
                <a:spcPts val="3413"/>
              </a:lnSpc>
              <a:spcBef>
                <a:spcPct val="0"/>
              </a:spcBef>
            </a:pPr>
            <a:r>
              <a:rPr lang="en-US" sz="2438">
                <a:solidFill>
                  <a:srgbClr val="FFFFFF"/>
                </a:solidFill>
                <a:latin typeface="Codec Pro"/>
                <a:ea typeface="Codec Pro"/>
                <a:cs typeface="Codec Pro"/>
                <a:sym typeface="Codec Pro"/>
              </a:rPr>
              <a:t>58.97%</a:t>
            </a:r>
          </a:p>
        </p:txBody>
      </p:sp>
      <p:sp>
        <p:nvSpPr>
          <p:cNvPr name="TextBox 39" id="39"/>
          <p:cNvSpPr txBox="true"/>
          <p:nvPr/>
        </p:nvSpPr>
        <p:spPr>
          <a:xfrm rot="0">
            <a:off x="12824730" y="4288186"/>
            <a:ext cx="1692092" cy="462050"/>
          </a:xfrm>
          <a:prstGeom prst="rect">
            <a:avLst/>
          </a:prstGeom>
        </p:spPr>
        <p:txBody>
          <a:bodyPr anchor="t" rtlCol="false" tIns="0" lIns="0" bIns="0" rIns="0">
            <a:spAutoFit/>
          </a:bodyPr>
          <a:lstStyle/>
          <a:p>
            <a:pPr algn="ctr">
              <a:lnSpc>
                <a:spcPts val="3413"/>
              </a:lnSpc>
              <a:spcBef>
                <a:spcPct val="0"/>
              </a:spcBef>
            </a:pPr>
            <a:r>
              <a:rPr lang="en-US" sz="2438">
                <a:solidFill>
                  <a:srgbClr val="FFFFFF"/>
                </a:solidFill>
                <a:latin typeface="Codec Pro"/>
                <a:ea typeface="Codec Pro"/>
                <a:cs typeface="Codec Pro"/>
                <a:sym typeface="Codec Pro"/>
              </a:rPr>
              <a:t>20.51%</a:t>
            </a:r>
          </a:p>
        </p:txBody>
      </p:sp>
      <p:sp>
        <p:nvSpPr>
          <p:cNvPr name="TextBox 40" id="40"/>
          <p:cNvSpPr txBox="true"/>
          <p:nvPr/>
        </p:nvSpPr>
        <p:spPr>
          <a:xfrm rot="0">
            <a:off x="12673452" y="5228106"/>
            <a:ext cx="1692092" cy="462050"/>
          </a:xfrm>
          <a:prstGeom prst="rect">
            <a:avLst/>
          </a:prstGeom>
        </p:spPr>
        <p:txBody>
          <a:bodyPr anchor="t" rtlCol="false" tIns="0" lIns="0" bIns="0" rIns="0">
            <a:spAutoFit/>
          </a:bodyPr>
          <a:lstStyle/>
          <a:p>
            <a:pPr algn="ctr">
              <a:lnSpc>
                <a:spcPts val="3413"/>
              </a:lnSpc>
              <a:spcBef>
                <a:spcPct val="0"/>
              </a:spcBef>
            </a:pPr>
            <a:r>
              <a:rPr lang="en-US" sz="2438">
                <a:solidFill>
                  <a:srgbClr val="FFFFFF"/>
                </a:solidFill>
                <a:latin typeface="Codec Pro"/>
                <a:ea typeface="Codec Pro"/>
                <a:cs typeface="Codec Pro"/>
                <a:sym typeface="Codec Pro"/>
              </a:rPr>
              <a:t>7.69%</a:t>
            </a:r>
          </a:p>
        </p:txBody>
      </p:sp>
      <p:sp>
        <p:nvSpPr>
          <p:cNvPr name="TextBox 41" id="41"/>
          <p:cNvSpPr txBox="true"/>
          <p:nvPr/>
        </p:nvSpPr>
        <p:spPr>
          <a:xfrm rot="0">
            <a:off x="12867039" y="6160044"/>
            <a:ext cx="1692092" cy="462050"/>
          </a:xfrm>
          <a:prstGeom prst="rect">
            <a:avLst/>
          </a:prstGeom>
        </p:spPr>
        <p:txBody>
          <a:bodyPr anchor="t" rtlCol="false" tIns="0" lIns="0" bIns="0" rIns="0">
            <a:spAutoFit/>
          </a:bodyPr>
          <a:lstStyle/>
          <a:p>
            <a:pPr algn="ctr">
              <a:lnSpc>
                <a:spcPts val="3413"/>
              </a:lnSpc>
              <a:spcBef>
                <a:spcPct val="0"/>
              </a:spcBef>
            </a:pPr>
            <a:r>
              <a:rPr lang="en-US" sz="2438">
                <a:solidFill>
                  <a:srgbClr val="FFFFFF"/>
                </a:solidFill>
                <a:latin typeface="Codec Pro"/>
                <a:ea typeface="Codec Pro"/>
                <a:cs typeface="Codec Pro"/>
                <a:sym typeface="Codec Pro"/>
              </a:rPr>
              <a:t>5.13%</a:t>
            </a:r>
          </a:p>
        </p:txBody>
      </p:sp>
      <p:sp>
        <p:nvSpPr>
          <p:cNvPr name="TextBox 42" id="42"/>
          <p:cNvSpPr txBox="true"/>
          <p:nvPr/>
        </p:nvSpPr>
        <p:spPr>
          <a:xfrm rot="0">
            <a:off x="12715761" y="7132065"/>
            <a:ext cx="1692092" cy="462050"/>
          </a:xfrm>
          <a:prstGeom prst="rect">
            <a:avLst/>
          </a:prstGeom>
        </p:spPr>
        <p:txBody>
          <a:bodyPr anchor="t" rtlCol="false" tIns="0" lIns="0" bIns="0" rIns="0">
            <a:spAutoFit/>
          </a:bodyPr>
          <a:lstStyle/>
          <a:p>
            <a:pPr algn="ctr">
              <a:lnSpc>
                <a:spcPts val="3413"/>
              </a:lnSpc>
              <a:spcBef>
                <a:spcPct val="0"/>
              </a:spcBef>
            </a:pPr>
            <a:r>
              <a:rPr lang="en-US" sz="2438">
                <a:solidFill>
                  <a:srgbClr val="FFFFFF"/>
                </a:solidFill>
                <a:latin typeface="Codec Pro"/>
                <a:ea typeface="Codec Pro"/>
                <a:cs typeface="Codec Pro"/>
                <a:sym typeface="Codec Pro"/>
              </a:rPr>
              <a:t>2.56%</a:t>
            </a:r>
          </a:p>
        </p:txBody>
      </p:sp>
      <p:sp>
        <p:nvSpPr>
          <p:cNvPr name="TextBox 43" id="43"/>
          <p:cNvSpPr txBox="true"/>
          <p:nvPr/>
        </p:nvSpPr>
        <p:spPr>
          <a:xfrm rot="0">
            <a:off x="12715761" y="8157610"/>
            <a:ext cx="1692092" cy="462050"/>
          </a:xfrm>
          <a:prstGeom prst="rect">
            <a:avLst/>
          </a:prstGeom>
        </p:spPr>
        <p:txBody>
          <a:bodyPr anchor="t" rtlCol="false" tIns="0" lIns="0" bIns="0" rIns="0">
            <a:spAutoFit/>
          </a:bodyPr>
          <a:lstStyle/>
          <a:p>
            <a:pPr algn="ctr">
              <a:lnSpc>
                <a:spcPts val="3413"/>
              </a:lnSpc>
              <a:spcBef>
                <a:spcPct val="0"/>
              </a:spcBef>
            </a:pPr>
            <a:r>
              <a:rPr lang="en-US" sz="2438">
                <a:solidFill>
                  <a:srgbClr val="FFFFFF"/>
                </a:solidFill>
                <a:latin typeface="Codec Pro"/>
                <a:ea typeface="Codec Pro"/>
                <a:cs typeface="Codec Pro"/>
                <a:sym typeface="Codec Pro"/>
              </a:rPr>
              <a:t>2.56%</a:t>
            </a:r>
          </a:p>
        </p:txBody>
      </p:sp>
      <p:grpSp>
        <p:nvGrpSpPr>
          <p:cNvPr name="Group 44" id="44"/>
          <p:cNvGrpSpPr/>
          <p:nvPr/>
        </p:nvGrpSpPr>
        <p:grpSpPr>
          <a:xfrm rot="0">
            <a:off x="11212774" y="9039735"/>
            <a:ext cx="659494" cy="659473"/>
            <a:chOff x="0" y="0"/>
            <a:chExt cx="879326" cy="879297"/>
          </a:xfrm>
        </p:grpSpPr>
        <p:grpSp>
          <p:nvGrpSpPr>
            <p:cNvPr name="Group 45" id="45"/>
            <p:cNvGrpSpPr/>
            <p:nvPr/>
          </p:nvGrpSpPr>
          <p:grpSpPr>
            <a:xfrm rot="0">
              <a:off x="0" y="0"/>
              <a:ext cx="879326" cy="879297"/>
              <a:chOff x="0" y="0"/>
              <a:chExt cx="812800" cy="812773"/>
            </a:xfrm>
          </p:grpSpPr>
          <p:sp>
            <p:nvSpPr>
              <p:cNvPr name="Freeform 46" id="46"/>
              <p:cNvSpPr/>
              <p:nvPr/>
            </p:nvSpPr>
            <p:spPr>
              <a:xfrm flipH="false" flipV="false" rot="0">
                <a:off x="0" y="0"/>
                <a:ext cx="812800" cy="812773"/>
              </a:xfrm>
              <a:custGeom>
                <a:avLst/>
                <a:gdLst/>
                <a:ahLst/>
                <a:cxnLst/>
                <a:rect r="r" b="b" t="t" l="l"/>
                <a:pathLst>
                  <a:path h="812773" w="812800">
                    <a:moveTo>
                      <a:pt x="406400" y="0"/>
                    </a:moveTo>
                    <a:cubicBezTo>
                      <a:pt x="181951" y="0"/>
                      <a:pt x="0" y="181946"/>
                      <a:pt x="0" y="406387"/>
                    </a:cubicBezTo>
                    <a:cubicBezTo>
                      <a:pt x="0" y="630828"/>
                      <a:pt x="181951" y="812773"/>
                      <a:pt x="406400" y="812773"/>
                    </a:cubicBezTo>
                    <a:cubicBezTo>
                      <a:pt x="630849" y="812773"/>
                      <a:pt x="812800" y="630828"/>
                      <a:pt x="812800" y="406387"/>
                    </a:cubicBezTo>
                    <a:cubicBezTo>
                      <a:pt x="812800" y="181946"/>
                      <a:pt x="630849" y="0"/>
                      <a:pt x="406400" y="0"/>
                    </a:cubicBezTo>
                    <a:lnTo>
                      <a:pt x="406400" y="0"/>
                    </a:lnTo>
                    <a:close/>
                  </a:path>
                </a:pathLst>
              </a:custGeom>
              <a:solidFill>
                <a:srgbClr val="F0F0F0"/>
              </a:solidFill>
              <a:ln w="19050" cap="rnd">
                <a:solidFill>
                  <a:srgbClr val="0E3053"/>
                </a:solidFill>
                <a:prstDash val="solid"/>
                <a:round/>
              </a:ln>
            </p:spPr>
          </p:sp>
          <p:sp>
            <p:nvSpPr>
              <p:cNvPr name="TextBox 47" id="47"/>
              <p:cNvSpPr txBox="true"/>
              <p:nvPr/>
            </p:nvSpPr>
            <p:spPr>
              <a:xfrm>
                <a:off x="76200" y="38098"/>
                <a:ext cx="660400" cy="698478"/>
              </a:xfrm>
              <a:prstGeom prst="rect">
                <a:avLst/>
              </a:prstGeom>
            </p:spPr>
            <p:txBody>
              <a:bodyPr anchor="ctr" rtlCol="false" tIns="44835" lIns="44835" bIns="44835" rIns="44835"/>
              <a:lstStyle/>
              <a:p>
                <a:pPr algn="ctr" marL="0" indent="0" lvl="0">
                  <a:lnSpc>
                    <a:spcPts val="2659"/>
                  </a:lnSpc>
                  <a:spcBef>
                    <a:spcPct val="0"/>
                  </a:spcBef>
                </a:pPr>
              </a:p>
            </p:txBody>
          </p:sp>
        </p:grpSp>
        <p:sp>
          <p:nvSpPr>
            <p:cNvPr name="TextBox 48" id="48"/>
            <p:cNvSpPr txBox="true"/>
            <p:nvPr/>
          </p:nvSpPr>
          <p:spPr>
            <a:xfrm rot="0">
              <a:off x="148795" y="189904"/>
              <a:ext cx="581736" cy="477139"/>
            </a:xfrm>
            <a:prstGeom prst="rect">
              <a:avLst/>
            </a:prstGeom>
          </p:spPr>
          <p:txBody>
            <a:bodyPr anchor="t" rtlCol="false" tIns="0" lIns="0" bIns="0" rIns="0">
              <a:spAutoFit/>
            </a:bodyPr>
            <a:lstStyle/>
            <a:p>
              <a:pPr algn="ctr">
                <a:lnSpc>
                  <a:spcPts val="2820"/>
                </a:lnSpc>
              </a:pPr>
              <a:r>
                <a:rPr lang="en-US" b="true" sz="2350" spc="-82">
                  <a:solidFill>
                    <a:srgbClr val="0E3053"/>
                  </a:solidFill>
                  <a:latin typeface="Open Sans 2 Bold"/>
                  <a:ea typeface="Open Sans 2 Bold"/>
                  <a:cs typeface="Open Sans 2 Bold"/>
                  <a:sym typeface="Open Sans 2 Bold"/>
                </a:rPr>
                <a:t>07</a:t>
              </a:r>
            </a:p>
          </p:txBody>
        </p:sp>
      </p:grpSp>
      <p:pic>
        <p:nvPicPr>
          <p:cNvPr name="Picture 49" id="49"/>
          <p:cNvPicPr>
            <a:picLocks noChangeAspect="true"/>
          </p:cNvPicPr>
          <p:nvPr/>
        </p:nvPicPr>
        <p:blipFill>
          <a:blip r:embed="rId8"/>
          <a:stretch>
            <a:fillRect/>
          </a:stretch>
        </p:blipFill>
        <p:spPr>
          <a:xfrm rot="0">
            <a:off x="11746378" y="8820266"/>
            <a:ext cx="4635360" cy="1197468"/>
          </a:xfrm>
          <a:prstGeom prst="rect">
            <a:avLst/>
          </a:prstGeom>
        </p:spPr>
      </p:pic>
      <p:sp>
        <p:nvSpPr>
          <p:cNvPr name="TextBox 50" id="50"/>
          <p:cNvSpPr txBox="true"/>
          <p:nvPr/>
        </p:nvSpPr>
        <p:spPr>
          <a:xfrm rot="0">
            <a:off x="13288687" y="9149396"/>
            <a:ext cx="848795" cy="462050"/>
          </a:xfrm>
          <a:prstGeom prst="rect">
            <a:avLst/>
          </a:prstGeom>
        </p:spPr>
        <p:txBody>
          <a:bodyPr anchor="t" rtlCol="false" tIns="0" lIns="0" bIns="0" rIns="0">
            <a:spAutoFit/>
          </a:bodyPr>
          <a:lstStyle/>
          <a:p>
            <a:pPr algn="ctr">
              <a:lnSpc>
                <a:spcPts val="3413"/>
              </a:lnSpc>
              <a:spcBef>
                <a:spcPct val="0"/>
              </a:spcBef>
            </a:pPr>
            <a:r>
              <a:rPr lang="en-US" sz="2438">
                <a:solidFill>
                  <a:srgbClr val="FFFFFF"/>
                </a:solidFill>
                <a:latin typeface="Codec Pro"/>
                <a:ea typeface="Codec Pro"/>
                <a:cs typeface="Codec Pro"/>
                <a:sym typeface="Codec Pro"/>
              </a:rPr>
              <a:t>2.56%</a:t>
            </a:r>
          </a:p>
        </p:txBody>
      </p:sp>
      <p:sp>
        <p:nvSpPr>
          <p:cNvPr name="TextBox 51" id="51"/>
          <p:cNvSpPr txBox="true"/>
          <p:nvPr/>
        </p:nvSpPr>
        <p:spPr>
          <a:xfrm rot="0">
            <a:off x="12275533" y="3029307"/>
            <a:ext cx="3378694" cy="328126"/>
          </a:xfrm>
          <a:prstGeom prst="rect">
            <a:avLst/>
          </a:prstGeom>
        </p:spPr>
        <p:txBody>
          <a:bodyPr anchor="t" rtlCol="false" tIns="0" lIns="0" bIns="0" rIns="0">
            <a:spAutoFit/>
          </a:bodyPr>
          <a:lstStyle/>
          <a:p>
            <a:pPr algn="ctr">
              <a:lnSpc>
                <a:spcPts val="2732"/>
              </a:lnSpc>
              <a:spcBef>
                <a:spcPct val="0"/>
              </a:spcBef>
            </a:pPr>
            <a:r>
              <a:rPr lang="en-US" b="true" sz="1951">
                <a:solidFill>
                  <a:srgbClr val="004AAD"/>
                </a:solidFill>
                <a:latin typeface="League Spartan"/>
                <a:ea typeface="League Spartan"/>
                <a:cs typeface="League Spartan"/>
                <a:sym typeface="League Spartan"/>
              </a:rPr>
              <a:t>SERVICIOS ACADÉMICOS</a:t>
            </a:r>
          </a:p>
        </p:txBody>
      </p:sp>
      <p:sp>
        <p:nvSpPr>
          <p:cNvPr name="TextBox 52" id="52"/>
          <p:cNvSpPr txBox="true"/>
          <p:nvPr/>
        </p:nvSpPr>
        <p:spPr>
          <a:xfrm rot="0">
            <a:off x="12031813" y="4026231"/>
            <a:ext cx="4037022" cy="328126"/>
          </a:xfrm>
          <a:prstGeom prst="rect">
            <a:avLst/>
          </a:prstGeom>
        </p:spPr>
        <p:txBody>
          <a:bodyPr anchor="t" rtlCol="false" tIns="0" lIns="0" bIns="0" rIns="0">
            <a:spAutoFit/>
          </a:bodyPr>
          <a:lstStyle/>
          <a:p>
            <a:pPr algn="ctr">
              <a:lnSpc>
                <a:spcPts val="2732"/>
              </a:lnSpc>
              <a:spcBef>
                <a:spcPct val="0"/>
              </a:spcBef>
            </a:pPr>
            <a:r>
              <a:rPr lang="en-US" b="true" sz="1951">
                <a:solidFill>
                  <a:srgbClr val="004AAD"/>
                </a:solidFill>
                <a:latin typeface="League Spartan"/>
                <a:ea typeface="League Spartan"/>
                <a:cs typeface="League Spartan"/>
                <a:sym typeface="League Spartan"/>
              </a:rPr>
              <a:t>SERVICIOS ADMINISTRATIVOS</a:t>
            </a:r>
          </a:p>
        </p:txBody>
      </p:sp>
      <p:sp>
        <p:nvSpPr>
          <p:cNvPr name="TextBox 53" id="53"/>
          <p:cNvSpPr txBox="true"/>
          <p:nvPr/>
        </p:nvSpPr>
        <p:spPr>
          <a:xfrm rot="0">
            <a:off x="12045547" y="4941083"/>
            <a:ext cx="4037022" cy="328126"/>
          </a:xfrm>
          <a:prstGeom prst="rect">
            <a:avLst/>
          </a:prstGeom>
        </p:spPr>
        <p:txBody>
          <a:bodyPr anchor="t" rtlCol="false" tIns="0" lIns="0" bIns="0" rIns="0">
            <a:spAutoFit/>
          </a:bodyPr>
          <a:lstStyle/>
          <a:p>
            <a:pPr algn="ctr">
              <a:lnSpc>
                <a:spcPts val="2732"/>
              </a:lnSpc>
              <a:spcBef>
                <a:spcPct val="0"/>
              </a:spcBef>
            </a:pPr>
            <a:r>
              <a:rPr lang="en-US" b="true" sz="1951">
                <a:solidFill>
                  <a:srgbClr val="004AAD"/>
                </a:solidFill>
                <a:latin typeface="League Spartan"/>
                <a:ea typeface="League Spartan"/>
                <a:cs typeface="League Spartan"/>
                <a:sym typeface="League Spartan"/>
              </a:rPr>
              <a:t>RECONOCIMIENTO</a:t>
            </a:r>
          </a:p>
        </p:txBody>
      </p:sp>
      <p:sp>
        <p:nvSpPr>
          <p:cNvPr name="TextBox 54" id="54"/>
          <p:cNvSpPr txBox="true"/>
          <p:nvPr/>
        </p:nvSpPr>
        <p:spPr>
          <a:xfrm rot="0">
            <a:off x="12099921" y="5868970"/>
            <a:ext cx="4037022" cy="328168"/>
          </a:xfrm>
          <a:prstGeom prst="rect">
            <a:avLst/>
          </a:prstGeom>
        </p:spPr>
        <p:txBody>
          <a:bodyPr anchor="t" rtlCol="false" tIns="0" lIns="0" bIns="0" rIns="0">
            <a:spAutoFit/>
          </a:bodyPr>
          <a:lstStyle/>
          <a:p>
            <a:pPr algn="ctr">
              <a:lnSpc>
                <a:spcPts val="2732"/>
              </a:lnSpc>
              <a:spcBef>
                <a:spcPct val="0"/>
              </a:spcBef>
            </a:pPr>
            <a:r>
              <a:rPr lang="en-US" b="true" sz="1951">
                <a:solidFill>
                  <a:srgbClr val="004AAD"/>
                </a:solidFill>
                <a:latin typeface="League Spartan"/>
                <a:ea typeface="League Spartan"/>
                <a:cs typeface="League Spartan"/>
                <a:sym typeface="League Spartan"/>
              </a:rPr>
              <a:t>MANTENIMIENTO</a:t>
            </a:r>
          </a:p>
        </p:txBody>
      </p:sp>
      <p:sp>
        <p:nvSpPr>
          <p:cNvPr name="TextBox 55" id="55"/>
          <p:cNvSpPr txBox="true"/>
          <p:nvPr/>
        </p:nvSpPr>
        <p:spPr>
          <a:xfrm rot="0">
            <a:off x="12031813" y="6879269"/>
            <a:ext cx="4037022" cy="328126"/>
          </a:xfrm>
          <a:prstGeom prst="rect">
            <a:avLst/>
          </a:prstGeom>
        </p:spPr>
        <p:txBody>
          <a:bodyPr anchor="t" rtlCol="false" tIns="0" lIns="0" bIns="0" rIns="0">
            <a:spAutoFit/>
          </a:bodyPr>
          <a:lstStyle/>
          <a:p>
            <a:pPr algn="ctr">
              <a:lnSpc>
                <a:spcPts val="2732"/>
              </a:lnSpc>
              <a:spcBef>
                <a:spcPct val="0"/>
              </a:spcBef>
            </a:pPr>
            <a:r>
              <a:rPr lang="en-US" b="true" sz="1951">
                <a:solidFill>
                  <a:srgbClr val="004AAD"/>
                </a:solidFill>
                <a:latin typeface="League Spartan"/>
                <a:ea typeface="League Spartan"/>
                <a:cs typeface="League Spartan"/>
                <a:sym typeface="League Spartan"/>
              </a:rPr>
              <a:t>IMAGEN INSTITUCIONAL</a:t>
            </a:r>
          </a:p>
        </p:txBody>
      </p:sp>
      <p:sp>
        <p:nvSpPr>
          <p:cNvPr name="TextBox 56" id="56"/>
          <p:cNvSpPr txBox="true"/>
          <p:nvPr/>
        </p:nvSpPr>
        <p:spPr>
          <a:xfrm rot="0">
            <a:off x="12045547" y="7891515"/>
            <a:ext cx="4037022" cy="328168"/>
          </a:xfrm>
          <a:prstGeom prst="rect">
            <a:avLst/>
          </a:prstGeom>
        </p:spPr>
        <p:txBody>
          <a:bodyPr anchor="t" rtlCol="false" tIns="0" lIns="0" bIns="0" rIns="0">
            <a:spAutoFit/>
          </a:bodyPr>
          <a:lstStyle/>
          <a:p>
            <a:pPr algn="ctr">
              <a:lnSpc>
                <a:spcPts val="2732"/>
              </a:lnSpc>
              <a:spcBef>
                <a:spcPct val="0"/>
              </a:spcBef>
            </a:pPr>
            <a:r>
              <a:rPr lang="en-US" b="true" sz="1951">
                <a:solidFill>
                  <a:srgbClr val="004AAD"/>
                </a:solidFill>
                <a:latin typeface="League Spartan"/>
                <a:ea typeface="League Spartan"/>
                <a:cs typeface="League Spartan"/>
                <a:sym typeface="League Spartan"/>
              </a:rPr>
              <a:t>LIMPIEZA Y DESINFECCIÓN</a:t>
            </a:r>
          </a:p>
        </p:txBody>
      </p:sp>
      <p:sp>
        <p:nvSpPr>
          <p:cNvPr name="TextBox 57" id="57"/>
          <p:cNvSpPr txBox="true"/>
          <p:nvPr/>
        </p:nvSpPr>
        <p:spPr>
          <a:xfrm rot="0">
            <a:off x="12003238" y="8887944"/>
            <a:ext cx="4037022" cy="328126"/>
          </a:xfrm>
          <a:prstGeom prst="rect">
            <a:avLst/>
          </a:prstGeom>
        </p:spPr>
        <p:txBody>
          <a:bodyPr anchor="t" rtlCol="false" tIns="0" lIns="0" bIns="0" rIns="0">
            <a:spAutoFit/>
          </a:bodyPr>
          <a:lstStyle/>
          <a:p>
            <a:pPr algn="ctr">
              <a:lnSpc>
                <a:spcPts val="2732"/>
              </a:lnSpc>
              <a:spcBef>
                <a:spcPct val="0"/>
              </a:spcBef>
            </a:pPr>
            <a:r>
              <a:rPr lang="en-US" b="true" sz="1951">
                <a:solidFill>
                  <a:srgbClr val="004AAD"/>
                </a:solidFill>
                <a:latin typeface="League Spartan"/>
                <a:ea typeface="League Spartan"/>
                <a:cs typeface="League Spartan"/>
                <a:sym typeface="League Spartan"/>
              </a:rPr>
              <a:t>SEGURIDAD</a:t>
            </a:r>
          </a:p>
        </p:txBody>
      </p:sp>
      <p:sp>
        <p:nvSpPr>
          <p:cNvPr name="TextBox 58" id="58"/>
          <p:cNvSpPr txBox="true"/>
          <p:nvPr/>
        </p:nvSpPr>
        <p:spPr>
          <a:xfrm rot="0">
            <a:off x="1028700" y="4276020"/>
            <a:ext cx="7275929" cy="2210085"/>
          </a:xfrm>
          <a:prstGeom prst="rect">
            <a:avLst/>
          </a:prstGeom>
        </p:spPr>
        <p:txBody>
          <a:bodyPr anchor="t" rtlCol="false" tIns="0" lIns="0" bIns="0" rIns="0">
            <a:spAutoFit/>
          </a:bodyPr>
          <a:lstStyle/>
          <a:p>
            <a:pPr algn="just" marL="0" indent="0" lvl="1">
              <a:lnSpc>
                <a:spcPts val="3450"/>
              </a:lnSpc>
              <a:spcBef>
                <a:spcPct val="0"/>
              </a:spcBef>
            </a:pPr>
            <a:r>
              <a:rPr lang="en-US" sz="3450" strike="noStrike" u="none">
                <a:solidFill>
                  <a:srgbClr val="000000"/>
                </a:solidFill>
                <a:latin typeface="Montserrat"/>
                <a:ea typeface="Montserrat"/>
                <a:cs typeface="Montserrat"/>
                <a:sym typeface="Montserrat"/>
              </a:rPr>
              <a:t>La Gráfica siguiente muestra la tendencia de los aspectos que tributan los comentarios recibidos  en este periodo Octubre-Diciembre 2024.</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5277580" y="5749144"/>
            <a:ext cx="10555161" cy="10555161"/>
            <a:chOff x="0" y="0"/>
            <a:chExt cx="812800" cy="812800"/>
          </a:xfrm>
        </p:grpSpPr>
        <p:sp>
          <p:nvSpPr>
            <p:cNvPr name="Freeform 3" id="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0F0F0"/>
            </a:solidFill>
          </p:spPr>
        </p:sp>
        <p:sp>
          <p:nvSpPr>
            <p:cNvPr name="TextBox 4" id="4"/>
            <p:cNvSpPr txBox="true"/>
            <p:nvPr/>
          </p:nvSpPr>
          <p:spPr>
            <a:xfrm>
              <a:off x="76200" y="38100"/>
              <a:ext cx="660400" cy="698500"/>
            </a:xfrm>
            <a:prstGeom prst="rect">
              <a:avLst/>
            </a:prstGeom>
          </p:spPr>
          <p:txBody>
            <a:bodyPr anchor="ctr" rtlCol="false" tIns="50800" lIns="50800" bIns="50800" rIns="50800"/>
            <a:lstStyle/>
            <a:p>
              <a:pPr algn="ctr">
                <a:lnSpc>
                  <a:spcPts val="2659"/>
                </a:lnSpc>
              </a:pPr>
            </a:p>
          </p:txBody>
        </p:sp>
      </p:grpSp>
      <p:grpSp>
        <p:nvGrpSpPr>
          <p:cNvPr name="Group 5" id="5"/>
          <p:cNvGrpSpPr/>
          <p:nvPr/>
        </p:nvGrpSpPr>
        <p:grpSpPr>
          <a:xfrm rot="0">
            <a:off x="13176873" y="-6770540"/>
            <a:ext cx="10555161" cy="10555161"/>
            <a:chOff x="0" y="0"/>
            <a:chExt cx="812800" cy="812800"/>
          </a:xfrm>
        </p:grpSpPr>
        <p:sp>
          <p:nvSpPr>
            <p:cNvPr name="Freeform 6" id="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0F0F0"/>
            </a:solidFill>
          </p:spPr>
        </p:sp>
        <p:sp>
          <p:nvSpPr>
            <p:cNvPr name="TextBox 7" id="7"/>
            <p:cNvSpPr txBox="true"/>
            <p:nvPr/>
          </p:nvSpPr>
          <p:spPr>
            <a:xfrm>
              <a:off x="76200" y="38100"/>
              <a:ext cx="660400" cy="698500"/>
            </a:xfrm>
            <a:prstGeom prst="rect">
              <a:avLst/>
            </a:prstGeom>
          </p:spPr>
          <p:txBody>
            <a:bodyPr anchor="ctr" rtlCol="false" tIns="50800" lIns="50800" bIns="50800" rIns="50800"/>
            <a:lstStyle/>
            <a:p>
              <a:pPr algn="ctr">
                <a:lnSpc>
                  <a:spcPts val="2659"/>
                </a:lnSpc>
              </a:pPr>
            </a:p>
          </p:txBody>
        </p:sp>
      </p:grpSp>
      <p:grpSp>
        <p:nvGrpSpPr>
          <p:cNvPr name="Group 8" id="8"/>
          <p:cNvGrpSpPr/>
          <p:nvPr/>
        </p:nvGrpSpPr>
        <p:grpSpPr>
          <a:xfrm rot="0">
            <a:off x="13462947" y="6989707"/>
            <a:ext cx="5910126" cy="5910126"/>
            <a:chOff x="0" y="0"/>
            <a:chExt cx="812800" cy="812800"/>
          </a:xfrm>
        </p:grpSpPr>
        <p:sp>
          <p:nvSpPr>
            <p:cNvPr name="Freeform 9" id="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FFFF"/>
            </a:solidFill>
          </p:spPr>
        </p:sp>
        <p:sp>
          <p:nvSpPr>
            <p:cNvPr name="TextBox 10" id="10"/>
            <p:cNvSpPr txBox="true"/>
            <p:nvPr/>
          </p:nvSpPr>
          <p:spPr>
            <a:xfrm>
              <a:off x="76200" y="38100"/>
              <a:ext cx="660400" cy="698500"/>
            </a:xfrm>
            <a:prstGeom prst="rect">
              <a:avLst/>
            </a:prstGeom>
          </p:spPr>
          <p:txBody>
            <a:bodyPr anchor="ctr" rtlCol="false" tIns="50800" lIns="50800" bIns="50800" rIns="50800"/>
            <a:lstStyle/>
            <a:p>
              <a:pPr algn="ctr">
                <a:lnSpc>
                  <a:spcPts val="2659"/>
                </a:lnSpc>
              </a:pPr>
            </a:p>
          </p:txBody>
        </p:sp>
      </p:grpSp>
      <p:sp>
        <p:nvSpPr>
          <p:cNvPr name="TextBox 11" id="11"/>
          <p:cNvSpPr txBox="true"/>
          <p:nvPr/>
        </p:nvSpPr>
        <p:spPr>
          <a:xfrm rot="0">
            <a:off x="1869990" y="3093243"/>
            <a:ext cx="14548020" cy="4033840"/>
          </a:xfrm>
          <a:prstGeom prst="rect">
            <a:avLst/>
          </a:prstGeom>
        </p:spPr>
        <p:txBody>
          <a:bodyPr anchor="t" rtlCol="false" tIns="0" lIns="0" bIns="0" rIns="0">
            <a:spAutoFit/>
          </a:bodyPr>
          <a:lstStyle/>
          <a:p>
            <a:pPr algn="ctr">
              <a:lnSpc>
                <a:spcPts val="13822"/>
              </a:lnSpc>
            </a:pPr>
            <a:r>
              <a:rPr lang="en-US" sz="14550">
                <a:solidFill>
                  <a:srgbClr val="004AAD"/>
                </a:solidFill>
                <a:latin typeface="Agrandir"/>
                <a:ea typeface="Agrandir"/>
                <a:cs typeface="Agrandir"/>
                <a:sym typeface="Agrandir"/>
              </a:rPr>
              <a:t>¡MUCHAS GRACIAS!</a:t>
            </a:r>
          </a:p>
        </p:txBody>
      </p:sp>
      <p:grpSp>
        <p:nvGrpSpPr>
          <p:cNvPr name="Group 12" id="12"/>
          <p:cNvGrpSpPr/>
          <p:nvPr/>
        </p:nvGrpSpPr>
        <p:grpSpPr>
          <a:xfrm rot="0">
            <a:off x="10507884" y="-4448023"/>
            <a:ext cx="5910126" cy="5910126"/>
            <a:chOff x="0" y="0"/>
            <a:chExt cx="812800" cy="812800"/>
          </a:xfrm>
        </p:grpSpPr>
        <p:sp>
          <p:nvSpPr>
            <p:cNvPr name="Freeform 13" id="13"/>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4AAD"/>
            </a:solidFill>
          </p:spPr>
        </p:sp>
        <p:sp>
          <p:nvSpPr>
            <p:cNvPr name="TextBox 14" id="14"/>
            <p:cNvSpPr txBox="true"/>
            <p:nvPr/>
          </p:nvSpPr>
          <p:spPr>
            <a:xfrm>
              <a:off x="76200" y="38100"/>
              <a:ext cx="660400" cy="698500"/>
            </a:xfrm>
            <a:prstGeom prst="rect">
              <a:avLst/>
            </a:prstGeom>
          </p:spPr>
          <p:txBody>
            <a:bodyPr anchor="ctr" rtlCol="false" tIns="50800" lIns="50800" bIns="50800" rIns="50800"/>
            <a:lstStyle/>
            <a:p>
              <a:pPr algn="ctr">
                <a:lnSpc>
                  <a:spcPts val="2659"/>
                </a:lnSpc>
              </a:pPr>
            </a:p>
          </p:txBody>
        </p:sp>
      </p:grpSp>
      <p:grpSp>
        <p:nvGrpSpPr>
          <p:cNvPr name="Group 15" id="15"/>
          <p:cNvGrpSpPr/>
          <p:nvPr/>
        </p:nvGrpSpPr>
        <p:grpSpPr>
          <a:xfrm rot="0">
            <a:off x="1644798" y="8071662"/>
            <a:ext cx="5910126" cy="5910126"/>
            <a:chOff x="0" y="0"/>
            <a:chExt cx="812800" cy="812800"/>
          </a:xfrm>
        </p:grpSpPr>
        <p:sp>
          <p:nvSpPr>
            <p:cNvPr name="Freeform 16" id="1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4AAD"/>
            </a:solidFill>
          </p:spPr>
        </p:sp>
        <p:sp>
          <p:nvSpPr>
            <p:cNvPr name="TextBox 17" id="17"/>
            <p:cNvSpPr txBox="true"/>
            <p:nvPr/>
          </p:nvSpPr>
          <p:spPr>
            <a:xfrm>
              <a:off x="76200" y="38100"/>
              <a:ext cx="660400" cy="698500"/>
            </a:xfrm>
            <a:prstGeom prst="rect">
              <a:avLst/>
            </a:prstGeom>
          </p:spPr>
          <p:txBody>
            <a:bodyPr anchor="ctr" rtlCol="false" tIns="50800" lIns="50800" bIns="50800" rIns="50800"/>
            <a:lstStyle/>
            <a:p>
              <a:pPr algn="ctr">
                <a:lnSpc>
                  <a:spcPts val="2659"/>
                </a:lnSpc>
              </a:pPr>
            </a:p>
          </p:txBody>
        </p:sp>
      </p:grpSp>
      <p:sp>
        <p:nvSpPr>
          <p:cNvPr name="Freeform 18" id="18"/>
          <p:cNvSpPr/>
          <p:nvPr/>
        </p:nvSpPr>
        <p:spPr>
          <a:xfrm flipH="false" flipV="false" rot="0">
            <a:off x="270683" y="182483"/>
            <a:ext cx="4974746" cy="1233737"/>
          </a:xfrm>
          <a:custGeom>
            <a:avLst/>
            <a:gdLst/>
            <a:ahLst/>
            <a:cxnLst/>
            <a:rect r="r" b="b" t="t" l="l"/>
            <a:pathLst>
              <a:path h="1233737" w="4974746">
                <a:moveTo>
                  <a:pt x="0" y="0"/>
                </a:moveTo>
                <a:lnTo>
                  <a:pt x="4974745" y="0"/>
                </a:lnTo>
                <a:lnTo>
                  <a:pt x="4974745" y="1233737"/>
                </a:lnTo>
                <a:lnTo>
                  <a:pt x="0" y="1233737"/>
                </a:lnTo>
                <a:lnTo>
                  <a:pt x="0" y="0"/>
                </a:lnTo>
                <a:close/>
              </a:path>
            </a:pathLst>
          </a:custGeom>
          <a:blipFill>
            <a:blip r:embed="rId2"/>
            <a:stretch>
              <a:fillRect l="0" t="0" r="0" b="0"/>
            </a:stretch>
          </a:blipFill>
        </p:spPr>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DAGdm7xsCmE</dc:identifier>
  <dcterms:modified xsi:type="dcterms:W3CDTF">2011-08-01T06:04:30Z</dcterms:modified>
  <cp:revision>1</cp:revision>
  <dc:title>Informe trimestral del Buzón de Sugrencias Octubre-Diciembre 2024</dc:title>
</cp:coreProperties>
</file>