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8288000" cy="10287000"/>
  <p:notesSz cx="6858000" cy="9144000"/>
  <p:embeddedFontLst>
    <p:embeddedFont>
      <p:font typeface="Agrandir Bold" charset="1" panose="00000800000000000000"/>
      <p:regular r:id="rId13"/>
    </p:embeddedFont>
    <p:embeddedFont>
      <p:font typeface="Agrandir" charset="1" panose="00000500000000000000"/>
      <p:regular r:id="rId14"/>
    </p:embeddedFont>
    <p:embeddedFont>
      <p:font typeface="Open Sans 1" charset="1" panose="020B0606030504020204"/>
      <p:regular r:id="rId15"/>
    </p:embeddedFont>
    <p:embeddedFont>
      <p:font typeface="League Spartan" charset="1" panose="00000800000000000000"/>
      <p:regular r:id="rId16"/>
    </p:embeddedFont>
    <p:embeddedFont>
      <p:font typeface="Open Sans 2" charset="1" panose="00000000000000000000"/>
      <p:regular r:id="rId17"/>
    </p:embeddedFont>
    <p:embeddedFont>
      <p:font typeface="Open Sans 2 Bold" charset="1" panose="00000000000000000000"/>
      <p:regular r:id="rId18"/>
    </p:embeddedFont>
    <p:embeddedFont>
      <p:font typeface="Codec Pro" charset="1" panose="00000500000000000000"/>
      <p:regular r:id="rId19"/>
    </p:embeddedFont>
    <p:embeddedFont>
      <p:font typeface="Montserrat" charset="1" panose="0000050000000000000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png" Type="http://schemas.openxmlformats.org/officeDocument/2006/relationships/image"/><Relationship Id="rId7" Target="../media/image10.png" Type="http://schemas.openxmlformats.org/officeDocument/2006/relationships/image"/><Relationship Id="rId8" Target="../media/image1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651975" y="7331937"/>
            <a:ext cx="5910126" cy="5910126"/>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4AAD"/>
            </a:solidFill>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5400000">
            <a:off x="5305396" y="4259870"/>
            <a:ext cx="831964" cy="10002403"/>
            <a:chOff x="0" y="0"/>
            <a:chExt cx="233609" cy="2808592"/>
          </a:xfrm>
        </p:grpSpPr>
        <p:sp>
          <p:nvSpPr>
            <p:cNvPr name="Freeform 6" id="6"/>
            <p:cNvSpPr/>
            <p:nvPr/>
          </p:nvSpPr>
          <p:spPr>
            <a:xfrm flipH="false" flipV="false" rot="0">
              <a:off x="0" y="0"/>
              <a:ext cx="233609" cy="2808593"/>
            </a:xfrm>
            <a:custGeom>
              <a:avLst/>
              <a:gdLst/>
              <a:ahLst/>
              <a:cxnLst/>
              <a:rect r="r" b="b" t="t" l="l"/>
              <a:pathLst>
                <a:path h="2808593" w="233609">
                  <a:moveTo>
                    <a:pt x="116804" y="0"/>
                  </a:moveTo>
                  <a:lnTo>
                    <a:pt x="116804" y="0"/>
                  </a:lnTo>
                  <a:cubicBezTo>
                    <a:pt x="181314" y="0"/>
                    <a:pt x="233609" y="52295"/>
                    <a:pt x="233609" y="116804"/>
                  </a:cubicBezTo>
                  <a:lnTo>
                    <a:pt x="233609" y="2691788"/>
                  </a:lnTo>
                  <a:cubicBezTo>
                    <a:pt x="233609" y="2756297"/>
                    <a:pt x="181314" y="2808593"/>
                    <a:pt x="116804" y="2808593"/>
                  </a:cubicBezTo>
                  <a:lnTo>
                    <a:pt x="116804" y="2808593"/>
                  </a:lnTo>
                  <a:cubicBezTo>
                    <a:pt x="52295" y="2808593"/>
                    <a:pt x="0" y="2756297"/>
                    <a:pt x="0" y="2691788"/>
                  </a:cubicBezTo>
                  <a:lnTo>
                    <a:pt x="0" y="116804"/>
                  </a:lnTo>
                  <a:cubicBezTo>
                    <a:pt x="0" y="52295"/>
                    <a:pt x="52295" y="0"/>
                    <a:pt x="116804" y="0"/>
                  </a:cubicBezTo>
                  <a:close/>
                </a:path>
              </a:pathLst>
            </a:custGeom>
            <a:solidFill>
              <a:srgbClr val="F6F6E9"/>
            </a:solidFill>
            <a:ln cap="rnd">
              <a:noFill/>
              <a:prstDash val="solid"/>
              <a:round/>
            </a:ln>
          </p:spPr>
        </p:sp>
        <p:sp>
          <p:nvSpPr>
            <p:cNvPr name="TextBox 7" id="7"/>
            <p:cNvSpPr txBox="true"/>
            <p:nvPr/>
          </p:nvSpPr>
          <p:spPr>
            <a:xfrm>
              <a:off x="0" y="-38100"/>
              <a:ext cx="233609" cy="2846692"/>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5400000">
            <a:off x="12676325" y="7110419"/>
            <a:ext cx="831964" cy="4301304"/>
            <a:chOff x="0" y="0"/>
            <a:chExt cx="233609" cy="1207771"/>
          </a:xfrm>
        </p:grpSpPr>
        <p:sp>
          <p:nvSpPr>
            <p:cNvPr name="Freeform 9" id="9"/>
            <p:cNvSpPr/>
            <p:nvPr/>
          </p:nvSpPr>
          <p:spPr>
            <a:xfrm flipH="false" flipV="false" rot="0">
              <a:off x="0" y="0"/>
              <a:ext cx="233609" cy="1207771"/>
            </a:xfrm>
            <a:custGeom>
              <a:avLst/>
              <a:gdLst/>
              <a:ahLst/>
              <a:cxnLst/>
              <a:rect r="r" b="b" t="t" l="l"/>
              <a:pathLst>
                <a:path h="1207771" w="233609">
                  <a:moveTo>
                    <a:pt x="116804" y="0"/>
                  </a:moveTo>
                  <a:lnTo>
                    <a:pt x="116804" y="0"/>
                  </a:lnTo>
                  <a:cubicBezTo>
                    <a:pt x="181314" y="0"/>
                    <a:pt x="233609" y="52295"/>
                    <a:pt x="233609" y="116804"/>
                  </a:cubicBezTo>
                  <a:lnTo>
                    <a:pt x="233609" y="1090967"/>
                  </a:lnTo>
                  <a:cubicBezTo>
                    <a:pt x="233609" y="1155476"/>
                    <a:pt x="181314" y="1207771"/>
                    <a:pt x="116804" y="1207771"/>
                  </a:cubicBezTo>
                  <a:lnTo>
                    <a:pt x="116804" y="1207771"/>
                  </a:lnTo>
                  <a:cubicBezTo>
                    <a:pt x="52295" y="1207771"/>
                    <a:pt x="0" y="1155476"/>
                    <a:pt x="0" y="1090967"/>
                  </a:cubicBezTo>
                  <a:lnTo>
                    <a:pt x="0" y="116804"/>
                  </a:lnTo>
                  <a:cubicBezTo>
                    <a:pt x="0" y="52295"/>
                    <a:pt x="52295" y="0"/>
                    <a:pt x="116804" y="0"/>
                  </a:cubicBezTo>
                  <a:close/>
                </a:path>
              </a:pathLst>
            </a:custGeom>
            <a:solidFill>
              <a:srgbClr val="F6F6E9"/>
            </a:solidFill>
            <a:ln cap="rnd">
              <a:noFill/>
              <a:prstDash val="solid"/>
              <a:round/>
            </a:ln>
          </p:spPr>
        </p:sp>
        <p:sp>
          <p:nvSpPr>
            <p:cNvPr name="TextBox 10" id="10"/>
            <p:cNvSpPr txBox="true"/>
            <p:nvPr/>
          </p:nvSpPr>
          <p:spPr>
            <a:xfrm>
              <a:off x="0" y="-38100"/>
              <a:ext cx="233609" cy="1245871"/>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5400000">
            <a:off x="15999865" y="8311537"/>
            <a:ext cx="831964" cy="1899068"/>
            <a:chOff x="0" y="0"/>
            <a:chExt cx="233609" cy="533243"/>
          </a:xfrm>
        </p:grpSpPr>
        <p:sp>
          <p:nvSpPr>
            <p:cNvPr name="Freeform 12" id="12"/>
            <p:cNvSpPr/>
            <p:nvPr/>
          </p:nvSpPr>
          <p:spPr>
            <a:xfrm flipH="false" flipV="false" rot="0">
              <a:off x="0" y="0"/>
              <a:ext cx="233609" cy="533243"/>
            </a:xfrm>
            <a:custGeom>
              <a:avLst/>
              <a:gdLst/>
              <a:ahLst/>
              <a:cxnLst/>
              <a:rect r="r" b="b" t="t" l="l"/>
              <a:pathLst>
                <a:path h="533243" w="233609">
                  <a:moveTo>
                    <a:pt x="116804" y="0"/>
                  </a:moveTo>
                  <a:lnTo>
                    <a:pt x="116804" y="0"/>
                  </a:lnTo>
                  <a:cubicBezTo>
                    <a:pt x="181314" y="0"/>
                    <a:pt x="233609" y="52295"/>
                    <a:pt x="233609" y="116804"/>
                  </a:cubicBezTo>
                  <a:lnTo>
                    <a:pt x="233609" y="416438"/>
                  </a:lnTo>
                  <a:cubicBezTo>
                    <a:pt x="233609" y="480948"/>
                    <a:pt x="181314" y="533243"/>
                    <a:pt x="116804" y="533243"/>
                  </a:cubicBezTo>
                  <a:lnTo>
                    <a:pt x="116804" y="533243"/>
                  </a:lnTo>
                  <a:cubicBezTo>
                    <a:pt x="52295" y="533243"/>
                    <a:pt x="0" y="480948"/>
                    <a:pt x="0" y="416438"/>
                  </a:cubicBezTo>
                  <a:lnTo>
                    <a:pt x="0" y="116804"/>
                  </a:lnTo>
                  <a:cubicBezTo>
                    <a:pt x="0" y="52295"/>
                    <a:pt x="52295" y="0"/>
                    <a:pt x="116804" y="0"/>
                  </a:cubicBezTo>
                  <a:close/>
                </a:path>
              </a:pathLst>
            </a:custGeom>
            <a:solidFill>
              <a:srgbClr val="F6F6E9"/>
            </a:solidFill>
            <a:ln cap="rnd">
              <a:noFill/>
              <a:prstDash val="solid"/>
              <a:round/>
            </a:ln>
          </p:spPr>
        </p:sp>
        <p:sp>
          <p:nvSpPr>
            <p:cNvPr name="TextBox 13" id="13"/>
            <p:cNvSpPr txBox="true"/>
            <p:nvPr/>
          </p:nvSpPr>
          <p:spPr>
            <a:xfrm>
              <a:off x="0" y="-38100"/>
              <a:ext cx="233609" cy="571343"/>
            </a:xfrm>
            <a:prstGeom prst="rect">
              <a:avLst/>
            </a:prstGeom>
          </p:spPr>
          <p:txBody>
            <a:bodyPr anchor="ctr" rtlCol="false" tIns="50800" lIns="50800" bIns="50800" rIns="50800"/>
            <a:lstStyle/>
            <a:p>
              <a:pPr algn="ctr">
                <a:lnSpc>
                  <a:spcPts val="2659"/>
                </a:lnSpc>
              </a:pPr>
            </a:p>
          </p:txBody>
        </p:sp>
      </p:grpSp>
      <p:sp>
        <p:nvSpPr>
          <p:cNvPr name="AutoShape 14" id="14"/>
          <p:cNvSpPr/>
          <p:nvPr/>
        </p:nvSpPr>
        <p:spPr>
          <a:xfrm>
            <a:off x="15954801" y="9267998"/>
            <a:ext cx="922093" cy="0"/>
          </a:xfrm>
          <a:prstGeom prst="line">
            <a:avLst/>
          </a:prstGeom>
          <a:ln cap="flat" w="38100">
            <a:solidFill>
              <a:srgbClr val="004AAD"/>
            </a:solidFill>
            <a:prstDash val="solid"/>
            <a:headEnd type="none" len="sm" w="sm"/>
            <a:tailEnd type="arrow" len="sm" w="med"/>
          </a:ln>
        </p:spPr>
      </p:sp>
      <p:grpSp>
        <p:nvGrpSpPr>
          <p:cNvPr name="Group 15" id="15"/>
          <p:cNvGrpSpPr/>
          <p:nvPr/>
        </p:nvGrpSpPr>
        <p:grpSpPr>
          <a:xfrm rot="0">
            <a:off x="11599313" y="-2602668"/>
            <a:ext cx="10555161" cy="10555161"/>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6F6E9"/>
            </a:solidFill>
          </p:spPr>
        </p:sp>
        <p:sp>
          <p:nvSpPr>
            <p:cNvPr name="TextBox 17" id="1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18" id="18"/>
          <p:cNvSpPr txBox="true"/>
          <p:nvPr/>
        </p:nvSpPr>
        <p:spPr>
          <a:xfrm rot="0">
            <a:off x="282136" y="2617762"/>
            <a:ext cx="14522782" cy="3910706"/>
          </a:xfrm>
          <a:prstGeom prst="rect">
            <a:avLst/>
          </a:prstGeom>
        </p:spPr>
        <p:txBody>
          <a:bodyPr anchor="t" rtlCol="false" tIns="0" lIns="0" bIns="0" rIns="0">
            <a:spAutoFit/>
          </a:bodyPr>
          <a:lstStyle/>
          <a:p>
            <a:pPr algn="l">
              <a:lnSpc>
                <a:spcPts val="9531"/>
              </a:lnSpc>
            </a:pPr>
            <a:r>
              <a:rPr lang="en-US" sz="8907" b="true">
                <a:solidFill>
                  <a:srgbClr val="737373"/>
                </a:solidFill>
                <a:latin typeface="Agrandir Bold"/>
                <a:ea typeface="Agrandir Bold"/>
                <a:cs typeface="Agrandir Bold"/>
                <a:sym typeface="Agrandir Bold"/>
              </a:rPr>
              <a:t>INFORME </a:t>
            </a:r>
          </a:p>
          <a:p>
            <a:pPr algn="l">
              <a:lnSpc>
                <a:spcPts val="9531"/>
              </a:lnSpc>
            </a:pPr>
            <a:r>
              <a:rPr lang="en-US" sz="8907" b="true">
                <a:solidFill>
                  <a:srgbClr val="004AAD"/>
                </a:solidFill>
                <a:latin typeface="Agrandir Bold"/>
                <a:ea typeface="Agrandir Bold"/>
                <a:cs typeface="Agrandir Bold"/>
                <a:sym typeface="Agrandir Bold"/>
              </a:rPr>
              <a:t>TRIMESTRAL DEL BUZÓN DE SUGERENCIAS</a:t>
            </a:r>
          </a:p>
        </p:txBody>
      </p:sp>
      <p:sp>
        <p:nvSpPr>
          <p:cNvPr name="TextBox 19" id="19"/>
          <p:cNvSpPr txBox="true"/>
          <p:nvPr/>
        </p:nvSpPr>
        <p:spPr>
          <a:xfrm rot="0">
            <a:off x="1073123" y="6461793"/>
            <a:ext cx="9649457" cy="675667"/>
          </a:xfrm>
          <a:prstGeom prst="rect">
            <a:avLst/>
          </a:prstGeom>
        </p:spPr>
        <p:txBody>
          <a:bodyPr anchor="t" rtlCol="false" tIns="0" lIns="0" bIns="0" rIns="0">
            <a:spAutoFit/>
          </a:bodyPr>
          <a:lstStyle/>
          <a:p>
            <a:pPr algn="ctr">
              <a:lnSpc>
                <a:spcPts val="4279"/>
              </a:lnSpc>
            </a:pPr>
            <a:r>
              <a:rPr lang="en-US" sz="3999">
                <a:solidFill>
                  <a:srgbClr val="000000"/>
                </a:solidFill>
                <a:latin typeface="Agrandir"/>
                <a:ea typeface="Agrandir"/>
                <a:cs typeface="Agrandir"/>
                <a:sym typeface="Agrandir"/>
              </a:rPr>
              <a:t>OCTUBRE - DICIEMBRE 2024</a:t>
            </a:r>
          </a:p>
        </p:txBody>
      </p:sp>
      <p:grpSp>
        <p:nvGrpSpPr>
          <p:cNvPr name="Group 20" id="20"/>
          <p:cNvGrpSpPr/>
          <p:nvPr/>
        </p:nvGrpSpPr>
        <p:grpSpPr>
          <a:xfrm rot="0">
            <a:off x="9556188" y="-3235213"/>
            <a:ext cx="5910126" cy="5910126"/>
            <a:chOff x="0" y="0"/>
            <a:chExt cx="812800" cy="812800"/>
          </a:xfrm>
        </p:grpSpPr>
        <p:sp>
          <p:nvSpPr>
            <p:cNvPr name="Freeform 21" id="2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4AAD"/>
            </a:solidFill>
          </p:spPr>
        </p:sp>
        <p:sp>
          <p:nvSpPr>
            <p:cNvPr name="TextBox 22" id="22"/>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23" id="23"/>
          <p:cNvSpPr txBox="true"/>
          <p:nvPr/>
        </p:nvSpPr>
        <p:spPr>
          <a:xfrm rot="0">
            <a:off x="577823" y="8996191"/>
            <a:ext cx="10144757" cy="581714"/>
          </a:xfrm>
          <a:prstGeom prst="rect">
            <a:avLst/>
          </a:prstGeom>
        </p:spPr>
        <p:txBody>
          <a:bodyPr anchor="t" rtlCol="false" tIns="0" lIns="0" bIns="0" rIns="0">
            <a:spAutoFit/>
          </a:bodyPr>
          <a:lstStyle/>
          <a:p>
            <a:pPr algn="ctr">
              <a:lnSpc>
                <a:spcPts val="3745"/>
              </a:lnSpc>
            </a:pPr>
            <a:r>
              <a:rPr lang="en-US" sz="3500">
                <a:solidFill>
                  <a:srgbClr val="000000"/>
                </a:solidFill>
                <a:latin typeface="Agrandir"/>
                <a:ea typeface="Agrandir"/>
                <a:cs typeface="Agrandir"/>
                <a:sym typeface="Agrandir"/>
              </a:rPr>
              <a:t>DIRECCIÓN DE CALIDAD INSTITUCIONAL</a:t>
            </a:r>
          </a:p>
        </p:txBody>
      </p:sp>
      <p:sp>
        <p:nvSpPr>
          <p:cNvPr name="Freeform 24" id="24"/>
          <p:cNvSpPr/>
          <p:nvPr/>
        </p:nvSpPr>
        <p:spPr>
          <a:xfrm flipH="false" flipV="false" rot="0">
            <a:off x="270683" y="182483"/>
            <a:ext cx="5102458" cy="1265410"/>
          </a:xfrm>
          <a:custGeom>
            <a:avLst/>
            <a:gdLst/>
            <a:ahLst/>
            <a:cxnLst/>
            <a:rect r="r" b="b" t="t" l="l"/>
            <a:pathLst>
              <a:path h="1265410" w="5102458">
                <a:moveTo>
                  <a:pt x="0" y="0"/>
                </a:moveTo>
                <a:lnTo>
                  <a:pt x="5102458" y="0"/>
                </a:lnTo>
                <a:lnTo>
                  <a:pt x="5102458" y="1265410"/>
                </a:lnTo>
                <a:lnTo>
                  <a:pt x="0" y="1265410"/>
                </a:lnTo>
                <a:lnTo>
                  <a:pt x="0" y="0"/>
                </a:lnTo>
                <a:close/>
              </a:path>
            </a:pathLst>
          </a:custGeom>
          <a:blipFill>
            <a:blip r:embed="rId2"/>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1028700" y="2756603"/>
            <a:ext cx="8767079" cy="5405468"/>
          </a:xfrm>
          <a:prstGeom prst="rect">
            <a:avLst/>
          </a:prstGeom>
        </p:spPr>
        <p:txBody>
          <a:bodyPr anchor="t" rtlCol="false" tIns="0" lIns="0" bIns="0" rIns="0">
            <a:spAutoFit/>
          </a:bodyPr>
          <a:lstStyle/>
          <a:p>
            <a:pPr algn="just">
              <a:lnSpc>
                <a:spcPts val="3862"/>
              </a:lnSpc>
              <a:spcBef>
                <a:spcPct val="0"/>
              </a:spcBef>
            </a:pPr>
            <a:r>
              <a:rPr lang="en-US" sz="2758">
                <a:solidFill>
                  <a:srgbClr val="000000"/>
                </a:solidFill>
                <a:latin typeface="Agrandir"/>
                <a:ea typeface="Agrandir"/>
                <a:cs typeface="Agrandir"/>
                <a:sym typeface="Agrandir"/>
              </a:rPr>
              <a:t>La Universidad APEC comprometida en garantizar la calidad en los servicios que ofrece, ha implementado el buzón de sugerencias como herramienta para conocer de forma detallada el sentir de la comunidad universitaria (estudiantes, docentes, colaboradores, padres y público en general). En este informe se presenta un análisis y resumen de los resultados obtenidos con un total de 39 comentarios recibidos durante los meses Octubre, Noviembre y Diciembre del 2024 por usuarios, categoría, aspectos y área que impacta.</a:t>
            </a:r>
          </a:p>
        </p:txBody>
      </p:sp>
      <p:grpSp>
        <p:nvGrpSpPr>
          <p:cNvPr name="Group 3" id="3"/>
          <p:cNvGrpSpPr/>
          <p:nvPr/>
        </p:nvGrpSpPr>
        <p:grpSpPr>
          <a:xfrm rot="-5400000">
            <a:off x="5305396" y="4259870"/>
            <a:ext cx="831964" cy="10002403"/>
            <a:chOff x="0" y="0"/>
            <a:chExt cx="233609" cy="2808592"/>
          </a:xfrm>
        </p:grpSpPr>
        <p:sp>
          <p:nvSpPr>
            <p:cNvPr name="Freeform 4" id="4"/>
            <p:cNvSpPr/>
            <p:nvPr/>
          </p:nvSpPr>
          <p:spPr>
            <a:xfrm flipH="false" flipV="false" rot="0">
              <a:off x="0" y="0"/>
              <a:ext cx="233609" cy="2808593"/>
            </a:xfrm>
            <a:custGeom>
              <a:avLst/>
              <a:gdLst/>
              <a:ahLst/>
              <a:cxnLst/>
              <a:rect r="r" b="b" t="t" l="l"/>
              <a:pathLst>
                <a:path h="2808593" w="233609">
                  <a:moveTo>
                    <a:pt x="116804" y="0"/>
                  </a:moveTo>
                  <a:lnTo>
                    <a:pt x="116804" y="0"/>
                  </a:lnTo>
                  <a:cubicBezTo>
                    <a:pt x="181314" y="0"/>
                    <a:pt x="233609" y="52295"/>
                    <a:pt x="233609" y="116804"/>
                  </a:cubicBezTo>
                  <a:lnTo>
                    <a:pt x="233609" y="2691788"/>
                  </a:lnTo>
                  <a:cubicBezTo>
                    <a:pt x="233609" y="2756297"/>
                    <a:pt x="181314" y="2808593"/>
                    <a:pt x="116804" y="2808593"/>
                  </a:cubicBezTo>
                  <a:lnTo>
                    <a:pt x="116804" y="2808593"/>
                  </a:lnTo>
                  <a:cubicBezTo>
                    <a:pt x="52295" y="2808593"/>
                    <a:pt x="0" y="2756297"/>
                    <a:pt x="0" y="2691788"/>
                  </a:cubicBezTo>
                  <a:lnTo>
                    <a:pt x="0" y="116804"/>
                  </a:lnTo>
                  <a:cubicBezTo>
                    <a:pt x="0" y="52295"/>
                    <a:pt x="52295" y="0"/>
                    <a:pt x="116804" y="0"/>
                  </a:cubicBezTo>
                  <a:close/>
                </a:path>
              </a:pathLst>
            </a:custGeom>
            <a:solidFill>
              <a:srgbClr val="004AAD"/>
            </a:solidFill>
            <a:ln cap="rnd">
              <a:noFill/>
              <a:prstDash val="solid"/>
              <a:round/>
            </a:ln>
          </p:spPr>
        </p:sp>
        <p:sp>
          <p:nvSpPr>
            <p:cNvPr name="TextBox 5" id="5"/>
            <p:cNvSpPr txBox="true"/>
            <p:nvPr/>
          </p:nvSpPr>
          <p:spPr>
            <a:xfrm>
              <a:off x="0" y="-38100"/>
              <a:ext cx="233609" cy="2846692"/>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5400000">
            <a:off x="12676325" y="7110419"/>
            <a:ext cx="831964" cy="4301304"/>
            <a:chOff x="0" y="0"/>
            <a:chExt cx="233609" cy="1207771"/>
          </a:xfrm>
        </p:grpSpPr>
        <p:sp>
          <p:nvSpPr>
            <p:cNvPr name="Freeform 7" id="7"/>
            <p:cNvSpPr/>
            <p:nvPr/>
          </p:nvSpPr>
          <p:spPr>
            <a:xfrm flipH="false" flipV="false" rot="0">
              <a:off x="0" y="0"/>
              <a:ext cx="233609" cy="1207771"/>
            </a:xfrm>
            <a:custGeom>
              <a:avLst/>
              <a:gdLst/>
              <a:ahLst/>
              <a:cxnLst/>
              <a:rect r="r" b="b" t="t" l="l"/>
              <a:pathLst>
                <a:path h="1207771" w="233609">
                  <a:moveTo>
                    <a:pt x="116804" y="0"/>
                  </a:moveTo>
                  <a:lnTo>
                    <a:pt x="116804" y="0"/>
                  </a:lnTo>
                  <a:cubicBezTo>
                    <a:pt x="181314" y="0"/>
                    <a:pt x="233609" y="52295"/>
                    <a:pt x="233609" y="116804"/>
                  </a:cubicBezTo>
                  <a:lnTo>
                    <a:pt x="233609" y="1090967"/>
                  </a:lnTo>
                  <a:cubicBezTo>
                    <a:pt x="233609" y="1155476"/>
                    <a:pt x="181314" y="1207771"/>
                    <a:pt x="116804" y="1207771"/>
                  </a:cubicBezTo>
                  <a:lnTo>
                    <a:pt x="116804" y="1207771"/>
                  </a:lnTo>
                  <a:cubicBezTo>
                    <a:pt x="52295" y="1207771"/>
                    <a:pt x="0" y="1155476"/>
                    <a:pt x="0" y="1090967"/>
                  </a:cubicBezTo>
                  <a:lnTo>
                    <a:pt x="0" y="116804"/>
                  </a:lnTo>
                  <a:cubicBezTo>
                    <a:pt x="0" y="52295"/>
                    <a:pt x="52295" y="0"/>
                    <a:pt x="116804" y="0"/>
                  </a:cubicBezTo>
                  <a:close/>
                </a:path>
              </a:pathLst>
            </a:custGeom>
            <a:solidFill>
              <a:srgbClr val="004AAD"/>
            </a:solidFill>
            <a:ln cap="rnd">
              <a:noFill/>
              <a:prstDash val="solid"/>
              <a:round/>
            </a:ln>
          </p:spPr>
        </p:sp>
        <p:sp>
          <p:nvSpPr>
            <p:cNvPr name="TextBox 8" id="8"/>
            <p:cNvSpPr txBox="true"/>
            <p:nvPr/>
          </p:nvSpPr>
          <p:spPr>
            <a:xfrm>
              <a:off x="0" y="-38100"/>
              <a:ext cx="233609" cy="1245871"/>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5400000">
            <a:off x="15999865" y="8311537"/>
            <a:ext cx="831964" cy="1899068"/>
            <a:chOff x="0" y="0"/>
            <a:chExt cx="233609" cy="533243"/>
          </a:xfrm>
        </p:grpSpPr>
        <p:sp>
          <p:nvSpPr>
            <p:cNvPr name="Freeform 10" id="10"/>
            <p:cNvSpPr/>
            <p:nvPr/>
          </p:nvSpPr>
          <p:spPr>
            <a:xfrm flipH="false" flipV="false" rot="0">
              <a:off x="0" y="0"/>
              <a:ext cx="233609" cy="533243"/>
            </a:xfrm>
            <a:custGeom>
              <a:avLst/>
              <a:gdLst/>
              <a:ahLst/>
              <a:cxnLst/>
              <a:rect r="r" b="b" t="t" l="l"/>
              <a:pathLst>
                <a:path h="533243" w="233609">
                  <a:moveTo>
                    <a:pt x="116804" y="0"/>
                  </a:moveTo>
                  <a:lnTo>
                    <a:pt x="116804" y="0"/>
                  </a:lnTo>
                  <a:cubicBezTo>
                    <a:pt x="181314" y="0"/>
                    <a:pt x="233609" y="52295"/>
                    <a:pt x="233609" y="116804"/>
                  </a:cubicBezTo>
                  <a:lnTo>
                    <a:pt x="233609" y="416438"/>
                  </a:lnTo>
                  <a:cubicBezTo>
                    <a:pt x="233609" y="480948"/>
                    <a:pt x="181314" y="533243"/>
                    <a:pt x="116804" y="533243"/>
                  </a:cubicBezTo>
                  <a:lnTo>
                    <a:pt x="116804" y="533243"/>
                  </a:lnTo>
                  <a:cubicBezTo>
                    <a:pt x="52295" y="533243"/>
                    <a:pt x="0" y="480948"/>
                    <a:pt x="0" y="416438"/>
                  </a:cubicBezTo>
                  <a:lnTo>
                    <a:pt x="0" y="116804"/>
                  </a:lnTo>
                  <a:cubicBezTo>
                    <a:pt x="0" y="52295"/>
                    <a:pt x="52295" y="0"/>
                    <a:pt x="116804" y="0"/>
                  </a:cubicBezTo>
                  <a:close/>
                </a:path>
              </a:pathLst>
            </a:custGeom>
            <a:solidFill>
              <a:srgbClr val="004AAD"/>
            </a:solidFill>
            <a:ln cap="rnd">
              <a:noFill/>
              <a:prstDash val="solid"/>
              <a:round/>
            </a:ln>
          </p:spPr>
        </p:sp>
        <p:sp>
          <p:nvSpPr>
            <p:cNvPr name="TextBox 11" id="11"/>
            <p:cNvSpPr txBox="true"/>
            <p:nvPr/>
          </p:nvSpPr>
          <p:spPr>
            <a:xfrm>
              <a:off x="0" y="-38100"/>
              <a:ext cx="233609" cy="571343"/>
            </a:xfrm>
            <a:prstGeom prst="rect">
              <a:avLst/>
            </a:prstGeom>
          </p:spPr>
          <p:txBody>
            <a:bodyPr anchor="ctr" rtlCol="false" tIns="50800" lIns="50800" bIns="50800" rIns="50800"/>
            <a:lstStyle/>
            <a:p>
              <a:pPr algn="ctr">
                <a:lnSpc>
                  <a:spcPts val="2659"/>
                </a:lnSpc>
              </a:pPr>
            </a:p>
          </p:txBody>
        </p:sp>
      </p:grpSp>
      <p:sp>
        <p:nvSpPr>
          <p:cNvPr name="TextBox 12" id="12"/>
          <p:cNvSpPr txBox="true"/>
          <p:nvPr/>
        </p:nvSpPr>
        <p:spPr>
          <a:xfrm rot="0">
            <a:off x="4390205" y="425250"/>
            <a:ext cx="9507589" cy="1467613"/>
          </a:xfrm>
          <a:prstGeom prst="rect">
            <a:avLst/>
          </a:prstGeom>
        </p:spPr>
        <p:txBody>
          <a:bodyPr anchor="t" rtlCol="false" tIns="0" lIns="0" bIns="0" rIns="0">
            <a:spAutoFit/>
          </a:bodyPr>
          <a:lstStyle/>
          <a:p>
            <a:pPr algn="l">
              <a:lnSpc>
                <a:spcPts val="9309"/>
              </a:lnSpc>
            </a:pPr>
            <a:r>
              <a:rPr lang="en-US" sz="8700" b="true">
                <a:solidFill>
                  <a:srgbClr val="737373"/>
                </a:solidFill>
                <a:latin typeface="Agrandir Bold"/>
                <a:ea typeface="Agrandir Bold"/>
                <a:cs typeface="Agrandir Bold"/>
                <a:sym typeface="Agrandir Bold"/>
              </a:rPr>
              <a:t>INTRODUCCIÓN</a:t>
            </a:r>
          </a:p>
        </p:txBody>
      </p:sp>
      <p:pic>
        <p:nvPicPr>
          <p:cNvPr name="Picture 13" id="13"/>
          <p:cNvPicPr>
            <a:picLocks noChangeAspect="true"/>
          </p:cNvPicPr>
          <p:nvPr/>
        </p:nvPicPr>
        <p:blipFill>
          <a:blip r:embed="rId2"/>
          <a:stretch>
            <a:fillRect/>
          </a:stretch>
        </p:blipFill>
        <p:spPr>
          <a:xfrm rot="0">
            <a:off x="10889648" y="1989194"/>
            <a:ext cx="5830264" cy="7073635"/>
          </a:xfrm>
          <a:prstGeom prst="rect">
            <a:avLst/>
          </a:prstGeom>
        </p:spPr>
      </p:pic>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2407843" y="3318081"/>
            <a:ext cx="5348586" cy="3498437"/>
          </a:xfrm>
          <a:prstGeom prst="rect">
            <a:avLst/>
          </a:prstGeom>
        </p:spPr>
        <p:txBody>
          <a:bodyPr anchor="t" rtlCol="false" tIns="0" lIns="0" bIns="0" rIns="0">
            <a:spAutoFit/>
          </a:bodyPr>
          <a:lstStyle/>
          <a:p>
            <a:pPr algn="just">
              <a:lnSpc>
                <a:spcPts val="4572"/>
              </a:lnSpc>
              <a:spcBef>
                <a:spcPct val="0"/>
              </a:spcBef>
            </a:pPr>
            <a:r>
              <a:rPr lang="en-US" sz="3266">
                <a:solidFill>
                  <a:srgbClr val="000000"/>
                </a:solidFill>
                <a:latin typeface="Agrandir"/>
                <a:ea typeface="Agrandir"/>
                <a:cs typeface="Agrandir"/>
                <a:sym typeface="Agrandir"/>
              </a:rPr>
              <a:t>De los 39 comentarios recibidos, el 100% de estos fueron bajo la modalidad digital siendo esta la modalidad más usada por los usuarios.</a:t>
            </a:r>
          </a:p>
        </p:txBody>
      </p:sp>
      <p:grpSp>
        <p:nvGrpSpPr>
          <p:cNvPr name="Group 3" id="3"/>
          <p:cNvGrpSpPr/>
          <p:nvPr/>
        </p:nvGrpSpPr>
        <p:grpSpPr>
          <a:xfrm rot="-5400000">
            <a:off x="5305396" y="4259870"/>
            <a:ext cx="831964" cy="10002403"/>
            <a:chOff x="0" y="0"/>
            <a:chExt cx="233609" cy="2808592"/>
          </a:xfrm>
        </p:grpSpPr>
        <p:sp>
          <p:nvSpPr>
            <p:cNvPr name="Freeform 4" id="4"/>
            <p:cNvSpPr/>
            <p:nvPr/>
          </p:nvSpPr>
          <p:spPr>
            <a:xfrm flipH="false" flipV="false" rot="0">
              <a:off x="0" y="0"/>
              <a:ext cx="233609" cy="2808593"/>
            </a:xfrm>
            <a:custGeom>
              <a:avLst/>
              <a:gdLst/>
              <a:ahLst/>
              <a:cxnLst/>
              <a:rect r="r" b="b" t="t" l="l"/>
              <a:pathLst>
                <a:path h="2808593" w="233609">
                  <a:moveTo>
                    <a:pt x="116804" y="0"/>
                  </a:moveTo>
                  <a:lnTo>
                    <a:pt x="116804" y="0"/>
                  </a:lnTo>
                  <a:cubicBezTo>
                    <a:pt x="181314" y="0"/>
                    <a:pt x="233609" y="52295"/>
                    <a:pt x="233609" y="116804"/>
                  </a:cubicBezTo>
                  <a:lnTo>
                    <a:pt x="233609" y="2691788"/>
                  </a:lnTo>
                  <a:cubicBezTo>
                    <a:pt x="233609" y="2756297"/>
                    <a:pt x="181314" y="2808593"/>
                    <a:pt x="116804" y="2808593"/>
                  </a:cubicBezTo>
                  <a:lnTo>
                    <a:pt x="116804" y="2808593"/>
                  </a:lnTo>
                  <a:cubicBezTo>
                    <a:pt x="52295" y="2808593"/>
                    <a:pt x="0" y="2756297"/>
                    <a:pt x="0" y="2691788"/>
                  </a:cubicBezTo>
                  <a:lnTo>
                    <a:pt x="0" y="116804"/>
                  </a:lnTo>
                  <a:cubicBezTo>
                    <a:pt x="0" y="52295"/>
                    <a:pt x="52295" y="0"/>
                    <a:pt x="116804" y="0"/>
                  </a:cubicBezTo>
                  <a:close/>
                </a:path>
              </a:pathLst>
            </a:custGeom>
            <a:solidFill>
              <a:srgbClr val="A6A6A6"/>
            </a:solidFill>
            <a:ln cap="rnd">
              <a:noFill/>
              <a:prstDash val="solid"/>
              <a:round/>
            </a:ln>
          </p:spPr>
        </p:sp>
        <p:sp>
          <p:nvSpPr>
            <p:cNvPr name="TextBox 5" id="5"/>
            <p:cNvSpPr txBox="true"/>
            <p:nvPr/>
          </p:nvSpPr>
          <p:spPr>
            <a:xfrm>
              <a:off x="0" y="-38100"/>
              <a:ext cx="233609" cy="2846692"/>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5400000">
            <a:off x="12676325" y="7110419"/>
            <a:ext cx="831964" cy="4301304"/>
            <a:chOff x="0" y="0"/>
            <a:chExt cx="233609" cy="1207771"/>
          </a:xfrm>
        </p:grpSpPr>
        <p:sp>
          <p:nvSpPr>
            <p:cNvPr name="Freeform 7" id="7"/>
            <p:cNvSpPr/>
            <p:nvPr/>
          </p:nvSpPr>
          <p:spPr>
            <a:xfrm flipH="false" flipV="false" rot="0">
              <a:off x="0" y="0"/>
              <a:ext cx="233609" cy="1207771"/>
            </a:xfrm>
            <a:custGeom>
              <a:avLst/>
              <a:gdLst/>
              <a:ahLst/>
              <a:cxnLst/>
              <a:rect r="r" b="b" t="t" l="l"/>
              <a:pathLst>
                <a:path h="1207771" w="233609">
                  <a:moveTo>
                    <a:pt x="116804" y="0"/>
                  </a:moveTo>
                  <a:lnTo>
                    <a:pt x="116804" y="0"/>
                  </a:lnTo>
                  <a:cubicBezTo>
                    <a:pt x="181314" y="0"/>
                    <a:pt x="233609" y="52295"/>
                    <a:pt x="233609" y="116804"/>
                  </a:cubicBezTo>
                  <a:lnTo>
                    <a:pt x="233609" y="1090967"/>
                  </a:lnTo>
                  <a:cubicBezTo>
                    <a:pt x="233609" y="1155476"/>
                    <a:pt x="181314" y="1207771"/>
                    <a:pt x="116804" y="1207771"/>
                  </a:cubicBezTo>
                  <a:lnTo>
                    <a:pt x="116804" y="1207771"/>
                  </a:lnTo>
                  <a:cubicBezTo>
                    <a:pt x="52295" y="1207771"/>
                    <a:pt x="0" y="1155476"/>
                    <a:pt x="0" y="1090967"/>
                  </a:cubicBezTo>
                  <a:lnTo>
                    <a:pt x="0" y="116804"/>
                  </a:lnTo>
                  <a:cubicBezTo>
                    <a:pt x="0" y="52295"/>
                    <a:pt x="52295" y="0"/>
                    <a:pt x="116804" y="0"/>
                  </a:cubicBezTo>
                  <a:close/>
                </a:path>
              </a:pathLst>
            </a:custGeom>
            <a:solidFill>
              <a:srgbClr val="A6A6A6"/>
            </a:solidFill>
            <a:ln cap="rnd">
              <a:noFill/>
              <a:prstDash val="solid"/>
              <a:round/>
            </a:ln>
          </p:spPr>
        </p:sp>
        <p:sp>
          <p:nvSpPr>
            <p:cNvPr name="TextBox 8" id="8"/>
            <p:cNvSpPr txBox="true"/>
            <p:nvPr/>
          </p:nvSpPr>
          <p:spPr>
            <a:xfrm>
              <a:off x="0" y="-38100"/>
              <a:ext cx="233609" cy="1245871"/>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5400000">
            <a:off x="15999865" y="8311537"/>
            <a:ext cx="831964" cy="1899068"/>
            <a:chOff x="0" y="0"/>
            <a:chExt cx="233609" cy="533243"/>
          </a:xfrm>
        </p:grpSpPr>
        <p:sp>
          <p:nvSpPr>
            <p:cNvPr name="Freeform 10" id="10"/>
            <p:cNvSpPr/>
            <p:nvPr/>
          </p:nvSpPr>
          <p:spPr>
            <a:xfrm flipH="false" flipV="false" rot="0">
              <a:off x="0" y="0"/>
              <a:ext cx="233609" cy="533243"/>
            </a:xfrm>
            <a:custGeom>
              <a:avLst/>
              <a:gdLst/>
              <a:ahLst/>
              <a:cxnLst/>
              <a:rect r="r" b="b" t="t" l="l"/>
              <a:pathLst>
                <a:path h="533243" w="233609">
                  <a:moveTo>
                    <a:pt x="116804" y="0"/>
                  </a:moveTo>
                  <a:lnTo>
                    <a:pt x="116804" y="0"/>
                  </a:lnTo>
                  <a:cubicBezTo>
                    <a:pt x="181314" y="0"/>
                    <a:pt x="233609" y="52295"/>
                    <a:pt x="233609" y="116804"/>
                  </a:cubicBezTo>
                  <a:lnTo>
                    <a:pt x="233609" y="416438"/>
                  </a:lnTo>
                  <a:cubicBezTo>
                    <a:pt x="233609" y="480948"/>
                    <a:pt x="181314" y="533243"/>
                    <a:pt x="116804" y="533243"/>
                  </a:cubicBezTo>
                  <a:lnTo>
                    <a:pt x="116804" y="533243"/>
                  </a:lnTo>
                  <a:cubicBezTo>
                    <a:pt x="52295" y="533243"/>
                    <a:pt x="0" y="480948"/>
                    <a:pt x="0" y="416438"/>
                  </a:cubicBezTo>
                  <a:lnTo>
                    <a:pt x="0" y="116804"/>
                  </a:lnTo>
                  <a:cubicBezTo>
                    <a:pt x="0" y="52295"/>
                    <a:pt x="52295" y="0"/>
                    <a:pt x="116804" y="0"/>
                  </a:cubicBezTo>
                  <a:close/>
                </a:path>
              </a:pathLst>
            </a:custGeom>
            <a:solidFill>
              <a:srgbClr val="A6A6A6"/>
            </a:solidFill>
            <a:ln cap="rnd">
              <a:noFill/>
              <a:prstDash val="solid"/>
              <a:round/>
            </a:ln>
          </p:spPr>
        </p:sp>
        <p:sp>
          <p:nvSpPr>
            <p:cNvPr name="TextBox 11" id="11"/>
            <p:cNvSpPr txBox="true"/>
            <p:nvPr/>
          </p:nvSpPr>
          <p:spPr>
            <a:xfrm>
              <a:off x="0" y="-38100"/>
              <a:ext cx="233609" cy="571343"/>
            </a:xfrm>
            <a:prstGeom prst="rect">
              <a:avLst/>
            </a:prstGeom>
          </p:spPr>
          <p:txBody>
            <a:bodyPr anchor="ctr" rtlCol="false" tIns="50800" lIns="50800" bIns="50800" rIns="50800"/>
            <a:lstStyle/>
            <a:p>
              <a:pPr algn="ctr">
                <a:lnSpc>
                  <a:spcPts val="2659"/>
                </a:lnSpc>
              </a:pPr>
            </a:p>
          </p:txBody>
        </p:sp>
      </p:grpSp>
      <p:sp>
        <p:nvSpPr>
          <p:cNvPr name="TextBox 12" id="12"/>
          <p:cNvSpPr txBox="true"/>
          <p:nvPr/>
        </p:nvSpPr>
        <p:spPr>
          <a:xfrm rot="0">
            <a:off x="2850427" y="324210"/>
            <a:ext cx="12587146" cy="2327515"/>
          </a:xfrm>
          <a:prstGeom prst="rect">
            <a:avLst/>
          </a:prstGeom>
        </p:spPr>
        <p:txBody>
          <a:bodyPr anchor="t" rtlCol="false" tIns="0" lIns="0" bIns="0" rIns="0">
            <a:spAutoFit/>
          </a:bodyPr>
          <a:lstStyle/>
          <a:p>
            <a:pPr algn="ctr">
              <a:lnSpc>
                <a:spcPts val="8239"/>
              </a:lnSpc>
            </a:pPr>
            <a:r>
              <a:rPr lang="en-US" sz="7700" b="true">
                <a:solidFill>
                  <a:srgbClr val="004AAD"/>
                </a:solidFill>
                <a:latin typeface="Agrandir Bold"/>
                <a:ea typeface="Agrandir Bold"/>
                <a:cs typeface="Agrandir Bold"/>
                <a:sym typeface="Agrandir Bold"/>
              </a:rPr>
              <a:t>MODALIDAD DE LOS COMENTARIOS</a:t>
            </a:r>
          </a:p>
        </p:txBody>
      </p:sp>
      <p:pic>
        <p:nvPicPr>
          <p:cNvPr name="Picture 13" id="13"/>
          <p:cNvPicPr>
            <a:picLocks noChangeAspect="true"/>
          </p:cNvPicPr>
          <p:nvPr/>
        </p:nvPicPr>
        <p:blipFill>
          <a:blip r:embed="rId2"/>
          <a:stretch>
            <a:fillRect/>
          </a:stretch>
        </p:blipFill>
        <p:spPr>
          <a:xfrm rot="0">
            <a:off x="11308896" y="2625910"/>
            <a:ext cx="4617341" cy="5519081"/>
          </a:xfrm>
          <a:prstGeom prst="rect">
            <a:avLst/>
          </a:prstGeom>
        </p:spPr>
      </p:pic>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5400000">
            <a:off x="5305396" y="4259870"/>
            <a:ext cx="831964" cy="10002403"/>
            <a:chOff x="0" y="0"/>
            <a:chExt cx="233609" cy="2808592"/>
          </a:xfrm>
        </p:grpSpPr>
        <p:sp>
          <p:nvSpPr>
            <p:cNvPr name="Freeform 3" id="3"/>
            <p:cNvSpPr/>
            <p:nvPr/>
          </p:nvSpPr>
          <p:spPr>
            <a:xfrm flipH="false" flipV="false" rot="0">
              <a:off x="0" y="0"/>
              <a:ext cx="233609" cy="2808593"/>
            </a:xfrm>
            <a:custGeom>
              <a:avLst/>
              <a:gdLst/>
              <a:ahLst/>
              <a:cxnLst/>
              <a:rect r="r" b="b" t="t" l="l"/>
              <a:pathLst>
                <a:path h="2808593" w="233609">
                  <a:moveTo>
                    <a:pt x="116804" y="0"/>
                  </a:moveTo>
                  <a:lnTo>
                    <a:pt x="116804" y="0"/>
                  </a:lnTo>
                  <a:cubicBezTo>
                    <a:pt x="181314" y="0"/>
                    <a:pt x="233609" y="52295"/>
                    <a:pt x="233609" y="116804"/>
                  </a:cubicBezTo>
                  <a:lnTo>
                    <a:pt x="233609" y="2691788"/>
                  </a:lnTo>
                  <a:cubicBezTo>
                    <a:pt x="233609" y="2756297"/>
                    <a:pt x="181314" y="2808593"/>
                    <a:pt x="116804" y="2808593"/>
                  </a:cubicBezTo>
                  <a:lnTo>
                    <a:pt x="116804" y="2808593"/>
                  </a:lnTo>
                  <a:cubicBezTo>
                    <a:pt x="52295" y="2808593"/>
                    <a:pt x="0" y="2756297"/>
                    <a:pt x="0" y="2691788"/>
                  </a:cubicBezTo>
                  <a:lnTo>
                    <a:pt x="0" y="116804"/>
                  </a:lnTo>
                  <a:cubicBezTo>
                    <a:pt x="0" y="52295"/>
                    <a:pt x="52295" y="0"/>
                    <a:pt x="116804" y="0"/>
                  </a:cubicBezTo>
                  <a:close/>
                </a:path>
              </a:pathLst>
            </a:custGeom>
            <a:solidFill>
              <a:srgbClr val="004AAD"/>
            </a:solidFill>
            <a:ln cap="rnd">
              <a:noFill/>
              <a:prstDash val="solid"/>
              <a:round/>
            </a:ln>
          </p:spPr>
        </p:sp>
        <p:sp>
          <p:nvSpPr>
            <p:cNvPr name="TextBox 4" id="4"/>
            <p:cNvSpPr txBox="true"/>
            <p:nvPr/>
          </p:nvSpPr>
          <p:spPr>
            <a:xfrm>
              <a:off x="0" y="-38100"/>
              <a:ext cx="233609" cy="2846692"/>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5400000">
            <a:off x="12676325" y="7110419"/>
            <a:ext cx="831964" cy="4301304"/>
            <a:chOff x="0" y="0"/>
            <a:chExt cx="233609" cy="1207771"/>
          </a:xfrm>
        </p:grpSpPr>
        <p:sp>
          <p:nvSpPr>
            <p:cNvPr name="Freeform 6" id="6"/>
            <p:cNvSpPr/>
            <p:nvPr/>
          </p:nvSpPr>
          <p:spPr>
            <a:xfrm flipH="false" flipV="false" rot="0">
              <a:off x="0" y="0"/>
              <a:ext cx="233609" cy="1207771"/>
            </a:xfrm>
            <a:custGeom>
              <a:avLst/>
              <a:gdLst/>
              <a:ahLst/>
              <a:cxnLst/>
              <a:rect r="r" b="b" t="t" l="l"/>
              <a:pathLst>
                <a:path h="1207771" w="233609">
                  <a:moveTo>
                    <a:pt x="116804" y="0"/>
                  </a:moveTo>
                  <a:lnTo>
                    <a:pt x="116804" y="0"/>
                  </a:lnTo>
                  <a:cubicBezTo>
                    <a:pt x="181314" y="0"/>
                    <a:pt x="233609" y="52295"/>
                    <a:pt x="233609" y="116804"/>
                  </a:cubicBezTo>
                  <a:lnTo>
                    <a:pt x="233609" y="1090967"/>
                  </a:lnTo>
                  <a:cubicBezTo>
                    <a:pt x="233609" y="1155476"/>
                    <a:pt x="181314" y="1207771"/>
                    <a:pt x="116804" y="1207771"/>
                  </a:cubicBezTo>
                  <a:lnTo>
                    <a:pt x="116804" y="1207771"/>
                  </a:lnTo>
                  <a:cubicBezTo>
                    <a:pt x="52295" y="1207771"/>
                    <a:pt x="0" y="1155476"/>
                    <a:pt x="0" y="1090967"/>
                  </a:cubicBezTo>
                  <a:lnTo>
                    <a:pt x="0" y="116804"/>
                  </a:lnTo>
                  <a:cubicBezTo>
                    <a:pt x="0" y="52295"/>
                    <a:pt x="52295" y="0"/>
                    <a:pt x="116804" y="0"/>
                  </a:cubicBezTo>
                  <a:close/>
                </a:path>
              </a:pathLst>
            </a:custGeom>
            <a:solidFill>
              <a:srgbClr val="004AAD"/>
            </a:solidFill>
            <a:ln cap="rnd">
              <a:noFill/>
              <a:prstDash val="solid"/>
              <a:round/>
            </a:ln>
          </p:spPr>
        </p:sp>
        <p:sp>
          <p:nvSpPr>
            <p:cNvPr name="TextBox 7" id="7"/>
            <p:cNvSpPr txBox="true"/>
            <p:nvPr/>
          </p:nvSpPr>
          <p:spPr>
            <a:xfrm>
              <a:off x="0" y="-38100"/>
              <a:ext cx="233609" cy="1245871"/>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5400000">
            <a:off x="15999865" y="8311537"/>
            <a:ext cx="831964" cy="1899068"/>
            <a:chOff x="0" y="0"/>
            <a:chExt cx="233609" cy="533243"/>
          </a:xfrm>
        </p:grpSpPr>
        <p:sp>
          <p:nvSpPr>
            <p:cNvPr name="Freeform 9" id="9"/>
            <p:cNvSpPr/>
            <p:nvPr/>
          </p:nvSpPr>
          <p:spPr>
            <a:xfrm flipH="false" flipV="false" rot="0">
              <a:off x="0" y="0"/>
              <a:ext cx="233609" cy="533243"/>
            </a:xfrm>
            <a:custGeom>
              <a:avLst/>
              <a:gdLst/>
              <a:ahLst/>
              <a:cxnLst/>
              <a:rect r="r" b="b" t="t" l="l"/>
              <a:pathLst>
                <a:path h="533243" w="233609">
                  <a:moveTo>
                    <a:pt x="116804" y="0"/>
                  </a:moveTo>
                  <a:lnTo>
                    <a:pt x="116804" y="0"/>
                  </a:lnTo>
                  <a:cubicBezTo>
                    <a:pt x="181314" y="0"/>
                    <a:pt x="233609" y="52295"/>
                    <a:pt x="233609" y="116804"/>
                  </a:cubicBezTo>
                  <a:lnTo>
                    <a:pt x="233609" y="416438"/>
                  </a:lnTo>
                  <a:cubicBezTo>
                    <a:pt x="233609" y="480948"/>
                    <a:pt x="181314" y="533243"/>
                    <a:pt x="116804" y="533243"/>
                  </a:cubicBezTo>
                  <a:lnTo>
                    <a:pt x="116804" y="533243"/>
                  </a:lnTo>
                  <a:cubicBezTo>
                    <a:pt x="52295" y="533243"/>
                    <a:pt x="0" y="480948"/>
                    <a:pt x="0" y="416438"/>
                  </a:cubicBezTo>
                  <a:lnTo>
                    <a:pt x="0" y="116804"/>
                  </a:lnTo>
                  <a:cubicBezTo>
                    <a:pt x="0" y="52295"/>
                    <a:pt x="52295" y="0"/>
                    <a:pt x="116804" y="0"/>
                  </a:cubicBezTo>
                  <a:close/>
                </a:path>
              </a:pathLst>
            </a:custGeom>
            <a:solidFill>
              <a:srgbClr val="004AAD"/>
            </a:solidFill>
            <a:ln cap="rnd">
              <a:noFill/>
              <a:prstDash val="solid"/>
              <a:round/>
            </a:ln>
          </p:spPr>
        </p:sp>
        <p:sp>
          <p:nvSpPr>
            <p:cNvPr name="TextBox 10" id="10"/>
            <p:cNvSpPr txBox="true"/>
            <p:nvPr/>
          </p:nvSpPr>
          <p:spPr>
            <a:xfrm>
              <a:off x="0" y="-38100"/>
              <a:ext cx="233609" cy="571343"/>
            </a:xfrm>
            <a:prstGeom prst="rect">
              <a:avLst/>
            </a:prstGeom>
          </p:spPr>
          <p:txBody>
            <a:bodyPr anchor="ctr" rtlCol="false" tIns="50800" lIns="50800" bIns="50800" rIns="50800"/>
            <a:lstStyle/>
            <a:p>
              <a:pPr algn="ctr">
                <a:lnSpc>
                  <a:spcPts val="2659"/>
                </a:lnSpc>
              </a:pPr>
            </a:p>
          </p:txBody>
        </p:sp>
      </p:grpSp>
      <p:sp>
        <p:nvSpPr>
          <p:cNvPr name="TextBox 11" id="11"/>
          <p:cNvSpPr txBox="true"/>
          <p:nvPr/>
        </p:nvSpPr>
        <p:spPr>
          <a:xfrm rot="0">
            <a:off x="1707997" y="383038"/>
            <a:ext cx="14872006" cy="1628829"/>
          </a:xfrm>
          <a:prstGeom prst="rect">
            <a:avLst/>
          </a:prstGeom>
        </p:spPr>
        <p:txBody>
          <a:bodyPr anchor="t" rtlCol="false" tIns="0" lIns="0" bIns="0" rIns="0">
            <a:spAutoFit/>
          </a:bodyPr>
          <a:lstStyle/>
          <a:p>
            <a:pPr algn="l">
              <a:lnSpc>
                <a:spcPts val="10800"/>
              </a:lnSpc>
            </a:pPr>
            <a:r>
              <a:rPr lang="en-US" sz="9000" b="true">
                <a:solidFill>
                  <a:srgbClr val="737373"/>
                </a:solidFill>
                <a:latin typeface="Agrandir Bold"/>
                <a:ea typeface="Agrandir Bold"/>
                <a:cs typeface="Agrandir Bold"/>
                <a:sym typeface="Agrandir Bold"/>
              </a:rPr>
              <a:t>TIPOS DE COMENTARIOS</a:t>
            </a:r>
          </a:p>
        </p:txBody>
      </p:sp>
      <p:sp>
        <p:nvSpPr>
          <p:cNvPr name="TextBox 12" id="12"/>
          <p:cNvSpPr txBox="true"/>
          <p:nvPr/>
        </p:nvSpPr>
        <p:spPr>
          <a:xfrm rot="0">
            <a:off x="610149" y="3834109"/>
            <a:ext cx="5233268" cy="3926988"/>
          </a:xfrm>
          <a:prstGeom prst="rect">
            <a:avLst/>
          </a:prstGeom>
        </p:spPr>
        <p:txBody>
          <a:bodyPr anchor="t" rtlCol="false" tIns="0" lIns="0" bIns="0" rIns="0">
            <a:spAutoFit/>
          </a:bodyPr>
          <a:lstStyle/>
          <a:p>
            <a:pPr algn="just">
              <a:lnSpc>
                <a:spcPts val="3499"/>
              </a:lnSpc>
            </a:pPr>
            <a:r>
              <a:rPr lang="en-US" sz="2499">
                <a:solidFill>
                  <a:srgbClr val="000000"/>
                </a:solidFill>
                <a:latin typeface="Open Sans 1"/>
                <a:ea typeface="Open Sans 1"/>
                <a:cs typeface="Open Sans 1"/>
                <a:sym typeface="Open Sans 1"/>
              </a:rPr>
              <a:t>El 43.58% de los comentarios recibidos en el trimestre Octubre-Diciembre corresponden a Quejas y reclamaciones, fueron dirigidos a: Decanato de Ingeniería e Informatica, Dir. Registro, Dir. Servicio Generales, Cuentas por Cobrar, Dir. Bienestar Universitario y Decanato de estudiantes.</a:t>
            </a:r>
          </a:p>
        </p:txBody>
      </p:sp>
      <p:sp>
        <p:nvSpPr>
          <p:cNvPr name="TextBox 13" id="13"/>
          <p:cNvSpPr txBox="true"/>
          <p:nvPr/>
        </p:nvSpPr>
        <p:spPr>
          <a:xfrm rot="0">
            <a:off x="724269" y="2550828"/>
            <a:ext cx="5005030" cy="1073785"/>
          </a:xfrm>
          <a:prstGeom prst="rect">
            <a:avLst/>
          </a:prstGeom>
        </p:spPr>
        <p:txBody>
          <a:bodyPr anchor="t" rtlCol="false" tIns="0" lIns="0" bIns="0" rIns="0">
            <a:spAutoFit/>
          </a:bodyPr>
          <a:lstStyle/>
          <a:p>
            <a:pPr algn="ctr">
              <a:lnSpc>
                <a:spcPts val="4339"/>
              </a:lnSpc>
            </a:pPr>
            <a:r>
              <a:rPr lang="en-US" sz="3099">
                <a:solidFill>
                  <a:srgbClr val="A6A6A6"/>
                </a:solidFill>
                <a:latin typeface="League Spartan"/>
                <a:ea typeface="League Spartan"/>
                <a:cs typeface="League Spartan"/>
                <a:sym typeface="League Spartan"/>
              </a:rPr>
              <a:t>QUEJAS O RECLAMACIONES </a:t>
            </a:r>
          </a:p>
        </p:txBody>
      </p:sp>
      <p:sp>
        <p:nvSpPr>
          <p:cNvPr name="TextBox 14" id="14"/>
          <p:cNvSpPr txBox="true"/>
          <p:nvPr/>
        </p:nvSpPr>
        <p:spPr>
          <a:xfrm rot="0">
            <a:off x="6729243" y="3871415"/>
            <a:ext cx="5134315" cy="3926988"/>
          </a:xfrm>
          <a:prstGeom prst="rect">
            <a:avLst/>
          </a:prstGeom>
        </p:spPr>
        <p:txBody>
          <a:bodyPr anchor="t" rtlCol="false" tIns="0" lIns="0" bIns="0" rIns="0">
            <a:spAutoFit/>
          </a:bodyPr>
          <a:lstStyle/>
          <a:p>
            <a:pPr algn="just">
              <a:lnSpc>
                <a:spcPts val="3499"/>
              </a:lnSpc>
            </a:pPr>
            <a:r>
              <a:rPr lang="en-US" sz="2499">
                <a:solidFill>
                  <a:srgbClr val="000000"/>
                </a:solidFill>
                <a:latin typeface="Open Sans 1"/>
                <a:ea typeface="Open Sans 1"/>
                <a:cs typeface="Open Sans 1"/>
                <a:sym typeface="Open Sans 1"/>
              </a:rPr>
              <a:t>El 23.07% de los comentarios recibidos en este trimestre corresponden a la categoria</a:t>
            </a:r>
            <a:r>
              <a:rPr lang="en-US" sz="2499">
                <a:solidFill>
                  <a:srgbClr val="000000"/>
                </a:solidFill>
                <a:latin typeface="Open Sans 1"/>
                <a:ea typeface="Open Sans 1"/>
                <a:cs typeface="Open Sans 1"/>
                <a:sym typeface="Open Sans 1"/>
              </a:rPr>
              <a:t> Sugerencias los cuales van dirigidos a: Dir. Registro, Vicerrectoria Academica, Rectoría, Dir. Servicios Generales, Decanato de Estudiantes, Decanato de Artes y Comunicación, Caja y CAFAM.</a:t>
            </a:r>
          </a:p>
        </p:txBody>
      </p:sp>
      <p:sp>
        <p:nvSpPr>
          <p:cNvPr name="TextBox 15" id="15"/>
          <p:cNvSpPr txBox="true"/>
          <p:nvPr/>
        </p:nvSpPr>
        <p:spPr>
          <a:xfrm rot="0">
            <a:off x="6729243" y="2799272"/>
            <a:ext cx="5134315" cy="613410"/>
          </a:xfrm>
          <a:prstGeom prst="rect">
            <a:avLst/>
          </a:prstGeom>
        </p:spPr>
        <p:txBody>
          <a:bodyPr anchor="t" rtlCol="false" tIns="0" lIns="0" bIns="0" rIns="0">
            <a:spAutoFit/>
          </a:bodyPr>
          <a:lstStyle/>
          <a:p>
            <a:pPr algn="ctr">
              <a:lnSpc>
                <a:spcPts val="5039"/>
              </a:lnSpc>
            </a:pPr>
            <a:r>
              <a:rPr lang="en-US" sz="3599">
                <a:solidFill>
                  <a:srgbClr val="A6A6A6"/>
                </a:solidFill>
                <a:latin typeface="League Spartan"/>
                <a:ea typeface="League Spartan"/>
                <a:cs typeface="League Spartan"/>
                <a:sym typeface="League Spartan"/>
              </a:rPr>
              <a:t>SUGERENCIAS </a:t>
            </a:r>
          </a:p>
        </p:txBody>
      </p:sp>
      <p:sp>
        <p:nvSpPr>
          <p:cNvPr name="TextBox 16" id="16"/>
          <p:cNvSpPr txBox="true"/>
          <p:nvPr/>
        </p:nvSpPr>
        <p:spPr>
          <a:xfrm rot="0">
            <a:off x="12686172" y="3871415"/>
            <a:ext cx="4837408" cy="3488892"/>
          </a:xfrm>
          <a:prstGeom prst="rect">
            <a:avLst/>
          </a:prstGeom>
        </p:spPr>
        <p:txBody>
          <a:bodyPr anchor="t" rtlCol="false" tIns="0" lIns="0" bIns="0" rIns="0">
            <a:spAutoFit/>
          </a:bodyPr>
          <a:lstStyle/>
          <a:p>
            <a:pPr algn="just">
              <a:lnSpc>
                <a:spcPts val="3499"/>
              </a:lnSpc>
            </a:pPr>
            <a:r>
              <a:rPr lang="en-US" sz="2499">
                <a:solidFill>
                  <a:srgbClr val="000000"/>
                </a:solidFill>
                <a:latin typeface="Open Sans 1"/>
                <a:ea typeface="Open Sans 1"/>
                <a:cs typeface="Open Sans 1"/>
                <a:sym typeface="Open Sans 1"/>
              </a:rPr>
              <a:t>Mientras que el otro 33.33% de los comentarios recibidos en el trimestre corresponde a las felicitaciones estas fueron dirigidas a: Dir. de Biblioteca, Dir. Seguridad, Dir. de Admisiones y Bienestar Universitario.</a:t>
            </a:r>
          </a:p>
        </p:txBody>
      </p:sp>
      <p:sp>
        <p:nvSpPr>
          <p:cNvPr name="TextBox 17" id="17"/>
          <p:cNvSpPr txBox="true"/>
          <p:nvPr/>
        </p:nvSpPr>
        <p:spPr>
          <a:xfrm rot="0">
            <a:off x="12603777" y="2805616"/>
            <a:ext cx="5002197" cy="613410"/>
          </a:xfrm>
          <a:prstGeom prst="rect">
            <a:avLst/>
          </a:prstGeom>
        </p:spPr>
        <p:txBody>
          <a:bodyPr anchor="t" rtlCol="false" tIns="0" lIns="0" bIns="0" rIns="0">
            <a:spAutoFit/>
          </a:bodyPr>
          <a:lstStyle/>
          <a:p>
            <a:pPr algn="ctr">
              <a:lnSpc>
                <a:spcPts val="5039"/>
              </a:lnSpc>
            </a:pPr>
            <a:r>
              <a:rPr lang="en-US" sz="3599">
                <a:solidFill>
                  <a:srgbClr val="A6A6A6"/>
                </a:solidFill>
                <a:latin typeface="League Spartan"/>
                <a:ea typeface="League Spartan"/>
                <a:cs typeface="League Spartan"/>
                <a:sym typeface="League Spartan"/>
              </a:rPr>
              <a:t>FELICITACIONES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720177" y="316533"/>
            <a:ext cx="8571703" cy="2207951"/>
          </a:xfrm>
          <a:prstGeom prst="rect">
            <a:avLst/>
          </a:prstGeom>
        </p:spPr>
        <p:txBody>
          <a:bodyPr anchor="t" rtlCol="false" tIns="0" lIns="0" bIns="0" rIns="0">
            <a:spAutoFit/>
          </a:bodyPr>
          <a:lstStyle/>
          <a:p>
            <a:pPr algn="l">
              <a:lnSpc>
                <a:spcPts val="7942"/>
              </a:lnSpc>
            </a:pPr>
            <a:r>
              <a:rPr lang="en-US" sz="6618" b="true">
                <a:solidFill>
                  <a:srgbClr val="004AAD"/>
                </a:solidFill>
                <a:latin typeface="Agrandir Bold"/>
                <a:ea typeface="Agrandir Bold"/>
                <a:cs typeface="Agrandir Bold"/>
                <a:sym typeface="Agrandir Bold"/>
              </a:rPr>
              <a:t>VINCULACIÓN CON LA INSTITUCIÓN</a:t>
            </a:r>
          </a:p>
        </p:txBody>
      </p:sp>
      <p:grpSp>
        <p:nvGrpSpPr>
          <p:cNvPr name="Group 3" id="3"/>
          <p:cNvGrpSpPr/>
          <p:nvPr/>
        </p:nvGrpSpPr>
        <p:grpSpPr>
          <a:xfrm rot="-5400000">
            <a:off x="5412832" y="4538755"/>
            <a:ext cx="617093" cy="10002403"/>
            <a:chOff x="0" y="0"/>
            <a:chExt cx="173275" cy="2808592"/>
          </a:xfrm>
        </p:grpSpPr>
        <p:sp>
          <p:nvSpPr>
            <p:cNvPr name="Freeform 4" id="4"/>
            <p:cNvSpPr/>
            <p:nvPr/>
          </p:nvSpPr>
          <p:spPr>
            <a:xfrm flipH="false" flipV="false" rot="0">
              <a:off x="0" y="0"/>
              <a:ext cx="173275" cy="2808593"/>
            </a:xfrm>
            <a:custGeom>
              <a:avLst/>
              <a:gdLst/>
              <a:ahLst/>
              <a:cxnLst/>
              <a:rect r="r" b="b" t="t" l="l"/>
              <a:pathLst>
                <a:path h="2808593" w="173275">
                  <a:moveTo>
                    <a:pt x="86637" y="0"/>
                  </a:moveTo>
                  <a:lnTo>
                    <a:pt x="86637" y="0"/>
                  </a:lnTo>
                  <a:cubicBezTo>
                    <a:pt x="134486" y="0"/>
                    <a:pt x="173275" y="38789"/>
                    <a:pt x="173275" y="86637"/>
                  </a:cubicBezTo>
                  <a:lnTo>
                    <a:pt x="173275" y="2721955"/>
                  </a:lnTo>
                  <a:cubicBezTo>
                    <a:pt x="173275" y="2769804"/>
                    <a:pt x="134486" y="2808593"/>
                    <a:pt x="86637" y="2808593"/>
                  </a:cubicBezTo>
                  <a:lnTo>
                    <a:pt x="86637" y="2808593"/>
                  </a:lnTo>
                  <a:cubicBezTo>
                    <a:pt x="38789" y="2808593"/>
                    <a:pt x="0" y="2769804"/>
                    <a:pt x="0" y="2721955"/>
                  </a:cubicBezTo>
                  <a:lnTo>
                    <a:pt x="0" y="86637"/>
                  </a:lnTo>
                  <a:cubicBezTo>
                    <a:pt x="0" y="38789"/>
                    <a:pt x="38789" y="0"/>
                    <a:pt x="86637" y="0"/>
                  </a:cubicBezTo>
                  <a:close/>
                </a:path>
              </a:pathLst>
            </a:custGeom>
            <a:solidFill>
              <a:srgbClr val="A6A6A6"/>
            </a:solidFill>
            <a:ln cap="rnd">
              <a:noFill/>
              <a:prstDash val="solid"/>
              <a:round/>
            </a:ln>
          </p:spPr>
        </p:sp>
        <p:sp>
          <p:nvSpPr>
            <p:cNvPr name="TextBox 5" id="5"/>
            <p:cNvSpPr txBox="true"/>
            <p:nvPr/>
          </p:nvSpPr>
          <p:spPr>
            <a:xfrm>
              <a:off x="0" y="-38100"/>
              <a:ext cx="173275" cy="2846692"/>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5400000">
            <a:off x="12783760" y="7389304"/>
            <a:ext cx="617093" cy="4301304"/>
            <a:chOff x="0" y="0"/>
            <a:chExt cx="173275" cy="1207771"/>
          </a:xfrm>
        </p:grpSpPr>
        <p:sp>
          <p:nvSpPr>
            <p:cNvPr name="Freeform 7" id="7"/>
            <p:cNvSpPr/>
            <p:nvPr/>
          </p:nvSpPr>
          <p:spPr>
            <a:xfrm flipH="false" flipV="false" rot="0">
              <a:off x="0" y="0"/>
              <a:ext cx="173275" cy="1207771"/>
            </a:xfrm>
            <a:custGeom>
              <a:avLst/>
              <a:gdLst/>
              <a:ahLst/>
              <a:cxnLst/>
              <a:rect r="r" b="b" t="t" l="l"/>
              <a:pathLst>
                <a:path h="1207771" w="173275">
                  <a:moveTo>
                    <a:pt x="86637" y="0"/>
                  </a:moveTo>
                  <a:lnTo>
                    <a:pt x="86637" y="0"/>
                  </a:lnTo>
                  <a:cubicBezTo>
                    <a:pt x="134486" y="0"/>
                    <a:pt x="173275" y="38789"/>
                    <a:pt x="173275" y="86637"/>
                  </a:cubicBezTo>
                  <a:lnTo>
                    <a:pt x="173275" y="1121134"/>
                  </a:lnTo>
                  <a:cubicBezTo>
                    <a:pt x="173275" y="1168982"/>
                    <a:pt x="134486" y="1207771"/>
                    <a:pt x="86637" y="1207771"/>
                  </a:cubicBezTo>
                  <a:lnTo>
                    <a:pt x="86637" y="1207771"/>
                  </a:lnTo>
                  <a:cubicBezTo>
                    <a:pt x="38789" y="1207771"/>
                    <a:pt x="0" y="1168982"/>
                    <a:pt x="0" y="1121134"/>
                  </a:cubicBezTo>
                  <a:lnTo>
                    <a:pt x="0" y="86637"/>
                  </a:lnTo>
                  <a:cubicBezTo>
                    <a:pt x="0" y="38789"/>
                    <a:pt x="38789" y="0"/>
                    <a:pt x="86637" y="0"/>
                  </a:cubicBezTo>
                  <a:close/>
                </a:path>
              </a:pathLst>
            </a:custGeom>
            <a:solidFill>
              <a:srgbClr val="A6A6A6"/>
            </a:solidFill>
            <a:ln cap="rnd">
              <a:noFill/>
              <a:prstDash val="solid"/>
              <a:round/>
            </a:ln>
          </p:spPr>
        </p:sp>
        <p:sp>
          <p:nvSpPr>
            <p:cNvPr name="TextBox 8" id="8"/>
            <p:cNvSpPr txBox="true"/>
            <p:nvPr/>
          </p:nvSpPr>
          <p:spPr>
            <a:xfrm>
              <a:off x="0" y="-38100"/>
              <a:ext cx="173275" cy="1245871"/>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5400000">
            <a:off x="16107301" y="8590422"/>
            <a:ext cx="617093" cy="1899068"/>
            <a:chOff x="0" y="0"/>
            <a:chExt cx="173275" cy="533243"/>
          </a:xfrm>
        </p:grpSpPr>
        <p:sp>
          <p:nvSpPr>
            <p:cNvPr name="Freeform 10" id="10"/>
            <p:cNvSpPr/>
            <p:nvPr/>
          </p:nvSpPr>
          <p:spPr>
            <a:xfrm flipH="false" flipV="false" rot="0">
              <a:off x="0" y="0"/>
              <a:ext cx="173275" cy="533243"/>
            </a:xfrm>
            <a:custGeom>
              <a:avLst/>
              <a:gdLst/>
              <a:ahLst/>
              <a:cxnLst/>
              <a:rect r="r" b="b" t="t" l="l"/>
              <a:pathLst>
                <a:path h="533243" w="173275">
                  <a:moveTo>
                    <a:pt x="86637" y="0"/>
                  </a:moveTo>
                  <a:lnTo>
                    <a:pt x="86637" y="0"/>
                  </a:lnTo>
                  <a:cubicBezTo>
                    <a:pt x="134486" y="0"/>
                    <a:pt x="173275" y="38789"/>
                    <a:pt x="173275" y="86637"/>
                  </a:cubicBezTo>
                  <a:lnTo>
                    <a:pt x="173275" y="446605"/>
                  </a:lnTo>
                  <a:cubicBezTo>
                    <a:pt x="173275" y="494454"/>
                    <a:pt x="134486" y="533243"/>
                    <a:pt x="86637" y="533243"/>
                  </a:cubicBezTo>
                  <a:lnTo>
                    <a:pt x="86637" y="533243"/>
                  </a:lnTo>
                  <a:cubicBezTo>
                    <a:pt x="38789" y="533243"/>
                    <a:pt x="0" y="494454"/>
                    <a:pt x="0" y="446605"/>
                  </a:cubicBezTo>
                  <a:lnTo>
                    <a:pt x="0" y="86637"/>
                  </a:lnTo>
                  <a:cubicBezTo>
                    <a:pt x="0" y="38789"/>
                    <a:pt x="38789" y="0"/>
                    <a:pt x="86637" y="0"/>
                  </a:cubicBezTo>
                  <a:close/>
                </a:path>
              </a:pathLst>
            </a:custGeom>
            <a:solidFill>
              <a:srgbClr val="A6A6A6"/>
            </a:solidFill>
            <a:ln cap="rnd">
              <a:noFill/>
              <a:prstDash val="solid"/>
              <a:round/>
            </a:ln>
          </p:spPr>
        </p:sp>
        <p:sp>
          <p:nvSpPr>
            <p:cNvPr name="TextBox 11" id="11"/>
            <p:cNvSpPr txBox="true"/>
            <p:nvPr/>
          </p:nvSpPr>
          <p:spPr>
            <a:xfrm>
              <a:off x="0" y="-38100"/>
              <a:ext cx="173275" cy="571343"/>
            </a:xfrm>
            <a:prstGeom prst="rect">
              <a:avLst/>
            </a:prstGeom>
          </p:spPr>
          <p:txBody>
            <a:bodyPr anchor="ctr" rtlCol="false" tIns="50800" lIns="50800" bIns="50800" rIns="50800"/>
            <a:lstStyle/>
            <a:p>
              <a:pPr algn="ctr">
                <a:lnSpc>
                  <a:spcPts val="2659"/>
                </a:lnSpc>
              </a:pPr>
            </a:p>
          </p:txBody>
        </p:sp>
      </p:grpSp>
      <p:grpSp>
        <p:nvGrpSpPr>
          <p:cNvPr name="Group 12" id="12"/>
          <p:cNvGrpSpPr/>
          <p:nvPr/>
        </p:nvGrpSpPr>
        <p:grpSpPr>
          <a:xfrm rot="-5400000">
            <a:off x="16370032" y="-6066491"/>
            <a:ext cx="831964" cy="14988269"/>
            <a:chOff x="0" y="0"/>
            <a:chExt cx="233609" cy="4208583"/>
          </a:xfrm>
        </p:grpSpPr>
        <p:sp>
          <p:nvSpPr>
            <p:cNvPr name="Freeform 13" id="13"/>
            <p:cNvSpPr/>
            <p:nvPr/>
          </p:nvSpPr>
          <p:spPr>
            <a:xfrm flipH="false" flipV="false" rot="0">
              <a:off x="0" y="0"/>
              <a:ext cx="233609" cy="4208583"/>
            </a:xfrm>
            <a:custGeom>
              <a:avLst/>
              <a:gdLst/>
              <a:ahLst/>
              <a:cxnLst/>
              <a:rect r="r" b="b" t="t" l="l"/>
              <a:pathLst>
                <a:path h="4208583" w="233609">
                  <a:moveTo>
                    <a:pt x="116804" y="0"/>
                  </a:moveTo>
                  <a:lnTo>
                    <a:pt x="116804" y="0"/>
                  </a:lnTo>
                  <a:cubicBezTo>
                    <a:pt x="181314" y="0"/>
                    <a:pt x="233609" y="52295"/>
                    <a:pt x="233609" y="116804"/>
                  </a:cubicBezTo>
                  <a:lnTo>
                    <a:pt x="233609" y="4091778"/>
                  </a:lnTo>
                  <a:cubicBezTo>
                    <a:pt x="233609" y="4156287"/>
                    <a:pt x="181314" y="4208583"/>
                    <a:pt x="116804" y="4208583"/>
                  </a:cubicBezTo>
                  <a:lnTo>
                    <a:pt x="116804" y="4208583"/>
                  </a:lnTo>
                  <a:cubicBezTo>
                    <a:pt x="52295" y="4208583"/>
                    <a:pt x="0" y="4156287"/>
                    <a:pt x="0" y="4091778"/>
                  </a:cubicBezTo>
                  <a:lnTo>
                    <a:pt x="0" y="116804"/>
                  </a:lnTo>
                  <a:cubicBezTo>
                    <a:pt x="0" y="52295"/>
                    <a:pt x="52295" y="0"/>
                    <a:pt x="116804" y="0"/>
                  </a:cubicBezTo>
                  <a:close/>
                </a:path>
              </a:pathLst>
            </a:custGeom>
            <a:solidFill>
              <a:srgbClr val="A6A6A6"/>
            </a:solidFill>
            <a:ln cap="rnd">
              <a:noFill/>
              <a:prstDash val="solid"/>
              <a:round/>
            </a:ln>
          </p:spPr>
        </p:sp>
        <p:sp>
          <p:nvSpPr>
            <p:cNvPr name="TextBox 14" id="14"/>
            <p:cNvSpPr txBox="true"/>
            <p:nvPr/>
          </p:nvSpPr>
          <p:spPr>
            <a:xfrm>
              <a:off x="0" y="-38100"/>
              <a:ext cx="233609" cy="4246683"/>
            </a:xfrm>
            <a:prstGeom prst="rect">
              <a:avLst/>
            </a:prstGeom>
          </p:spPr>
          <p:txBody>
            <a:bodyPr anchor="ctr" rtlCol="false" tIns="50800" lIns="50800" bIns="50800" rIns="50800"/>
            <a:lstStyle/>
            <a:p>
              <a:pPr algn="ctr">
                <a:lnSpc>
                  <a:spcPts val="2659"/>
                </a:lnSpc>
              </a:pPr>
            </a:p>
          </p:txBody>
        </p:sp>
      </p:grpSp>
      <p:pic>
        <p:nvPicPr>
          <p:cNvPr name="Picture 15" id="15"/>
          <p:cNvPicPr>
            <a:picLocks noChangeAspect="true"/>
          </p:cNvPicPr>
          <p:nvPr/>
        </p:nvPicPr>
        <p:blipFill>
          <a:blip r:embed="rId2"/>
          <a:stretch>
            <a:fillRect/>
          </a:stretch>
        </p:blipFill>
        <p:spPr>
          <a:xfrm rot="0">
            <a:off x="7780685" y="1403261"/>
            <a:ext cx="11175091" cy="8315935"/>
          </a:xfrm>
          <a:prstGeom prst="rect">
            <a:avLst/>
          </a:prstGeom>
        </p:spPr>
      </p:pic>
      <p:sp>
        <p:nvSpPr>
          <p:cNvPr name="TextBox 16" id="16"/>
          <p:cNvSpPr txBox="true"/>
          <p:nvPr/>
        </p:nvSpPr>
        <p:spPr>
          <a:xfrm rot="0">
            <a:off x="1392271" y="3575050"/>
            <a:ext cx="7077544" cy="3930650"/>
          </a:xfrm>
          <a:prstGeom prst="rect">
            <a:avLst/>
          </a:prstGeom>
        </p:spPr>
        <p:txBody>
          <a:bodyPr anchor="t" rtlCol="false" tIns="0" lIns="0" bIns="0" rIns="0">
            <a:spAutoFit/>
          </a:bodyPr>
          <a:lstStyle/>
          <a:p>
            <a:pPr algn="l">
              <a:lnSpc>
                <a:spcPts val="3474"/>
              </a:lnSpc>
            </a:pPr>
            <a:r>
              <a:rPr lang="en-US" sz="2499" spc="12">
                <a:solidFill>
                  <a:srgbClr val="000000"/>
                </a:solidFill>
                <a:latin typeface="Open Sans 2"/>
                <a:ea typeface="Open Sans 2"/>
                <a:cs typeface="Open Sans 2"/>
                <a:sym typeface="Open Sans 2"/>
              </a:rPr>
              <a:t>La Gráfica siguiente muestra la tendencia de vinculación de los usuarios para el buzón de sugerencias en este periodo.</a:t>
            </a:r>
          </a:p>
          <a:p>
            <a:pPr algn="l">
              <a:lnSpc>
                <a:spcPts val="3474"/>
              </a:lnSpc>
            </a:pPr>
          </a:p>
          <a:p>
            <a:pPr algn="l" marL="0" indent="0" lvl="0">
              <a:lnSpc>
                <a:spcPts val="3474"/>
              </a:lnSpc>
            </a:pPr>
            <a:r>
              <a:rPr lang="en-US" sz="2499" spc="12">
                <a:solidFill>
                  <a:srgbClr val="000000"/>
                </a:solidFill>
                <a:latin typeface="Open Sans 2"/>
                <a:ea typeface="Open Sans 2"/>
                <a:cs typeface="Open Sans 2"/>
                <a:sym typeface="Open Sans 2"/>
              </a:rPr>
              <a:t>Es importante destacar que la mayoría de los comentarios fueron enviados por Estudiantes de Unapec, seguido, Padres/Tutor, Visitantes, estudiantes de la escuela de idiomas, estudiantes de CAFAM. </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713300" y="553606"/>
            <a:ext cx="16652081" cy="2297241"/>
          </a:xfrm>
          <a:prstGeom prst="rect">
            <a:avLst/>
          </a:prstGeom>
        </p:spPr>
        <p:txBody>
          <a:bodyPr anchor="t" rtlCol="false" tIns="0" lIns="0" bIns="0" rIns="0">
            <a:spAutoFit/>
          </a:bodyPr>
          <a:lstStyle/>
          <a:p>
            <a:pPr algn="ctr">
              <a:lnSpc>
                <a:spcPts val="8136"/>
              </a:lnSpc>
            </a:pPr>
            <a:r>
              <a:rPr lang="en-US" sz="7603" b="true">
                <a:solidFill>
                  <a:srgbClr val="737373"/>
                </a:solidFill>
                <a:latin typeface="Agrandir Bold"/>
                <a:ea typeface="Agrandir Bold"/>
                <a:cs typeface="Agrandir Bold"/>
                <a:sym typeface="Agrandir Bold"/>
              </a:rPr>
              <a:t>ASPECTOS AL QUE TRIBUTAN LOS COMENTARIOS</a:t>
            </a:r>
          </a:p>
        </p:txBody>
      </p:sp>
      <p:grpSp>
        <p:nvGrpSpPr>
          <p:cNvPr name="Group 3" id="3"/>
          <p:cNvGrpSpPr/>
          <p:nvPr/>
        </p:nvGrpSpPr>
        <p:grpSpPr>
          <a:xfrm rot="-5400000">
            <a:off x="3360773" y="4524969"/>
            <a:ext cx="535741" cy="10002403"/>
            <a:chOff x="0" y="0"/>
            <a:chExt cx="150432" cy="2808592"/>
          </a:xfrm>
        </p:grpSpPr>
        <p:sp>
          <p:nvSpPr>
            <p:cNvPr name="Freeform 4" id="4"/>
            <p:cNvSpPr/>
            <p:nvPr/>
          </p:nvSpPr>
          <p:spPr>
            <a:xfrm flipH="false" flipV="false" rot="0">
              <a:off x="0" y="0"/>
              <a:ext cx="150432" cy="2808593"/>
            </a:xfrm>
            <a:custGeom>
              <a:avLst/>
              <a:gdLst/>
              <a:ahLst/>
              <a:cxnLst/>
              <a:rect r="r" b="b" t="t" l="l"/>
              <a:pathLst>
                <a:path h="2808593" w="150432">
                  <a:moveTo>
                    <a:pt x="75216" y="0"/>
                  </a:moveTo>
                  <a:lnTo>
                    <a:pt x="75216" y="0"/>
                  </a:lnTo>
                  <a:cubicBezTo>
                    <a:pt x="116756" y="0"/>
                    <a:pt x="150432" y="33675"/>
                    <a:pt x="150432" y="75216"/>
                  </a:cubicBezTo>
                  <a:lnTo>
                    <a:pt x="150432" y="2733377"/>
                  </a:lnTo>
                  <a:cubicBezTo>
                    <a:pt x="150432" y="2753325"/>
                    <a:pt x="142507" y="2772457"/>
                    <a:pt x="128401" y="2786562"/>
                  </a:cubicBezTo>
                  <a:cubicBezTo>
                    <a:pt x="114296" y="2800668"/>
                    <a:pt x="95164" y="2808593"/>
                    <a:pt x="75216" y="2808593"/>
                  </a:cubicBezTo>
                  <a:lnTo>
                    <a:pt x="75216" y="2808593"/>
                  </a:lnTo>
                  <a:cubicBezTo>
                    <a:pt x="55267" y="2808593"/>
                    <a:pt x="36136" y="2800668"/>
                    <a:pt x="22030" y="2786562"/>
                  </a:cubicBezTo>
                  <a:cubicBezTo>
                    <a:pt x="7924" y="2772457"/>
                    <a:pt x="0" y="2753325"/>
                    <a:pt x="0" y="2733377"/>
                  </a:cubicBezTo>
                  <a:lnTo>
                    <a:pt x="0" y="75216"/>
                  </a:lnTo>
                  <a:cubicBezTo>
                    <a:pt x="0" y="55267"/>
                    <a:pt x="7924" y="36136"/>
                    <a:pt x="22030" y="22030"/>
                  </a:cubicBezTo>
                  <a:cubicBezTo>
                    <a:pt x="36136" y="7924"/>
                    <a:pt x="55267" y="0"/>
                    <a:pt x="75216" y="0"/>
                  </a:cubicBezTo>
                  <a:close/>
                </a:path>
              </a:pathLst>
            </a:custGeom>
            <a:solidFill>
              <a:srgbClr val="004AAD"/>
            </a:solidFill>
            <a:ln cap="rnd">
              <a:noFill/>
              <a:prstDash val="solid"/>
              <a:round/>
            </a:ln>
          </p:spPr>
        </p:sp>
        <p:sp>
          <p:nvSpPr>
            <p:cNvPr name="TextBox 5" id="5"/>
            <p:cNvSpPr txBox="true"/>
            <p:nvPr/>
          </p:nvSpPr>
          <p:spPr>
            <a:xfrm>
              <a:off x="0" y="-38100"/>
              <a:ext cx="150432" cy="2846692"/>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0">
            <a:off x="11170465" y="3198457"/>
            <a:ext cx="659494" cy="2600860"/>
            <a:chOff x="0" y="0"/>
            <a:chExt cx="879326" cy="3467814"/>
          </a:xfrm>
        </p:grpSpPr>
        <p:grpSp>
          <p:nvGrpSpPr>
            <p:cNvPr name="Group 7" id="7"/>
            <p:cNvGrpSpPr/>
            <p:nvPr/>
          </p:nvGrpSpPr>
          <p:grpSpPr>
            <a:xfrm rot="0">
              <a:off x="0" y="0"/>
              <a:ext cx="879326" cy="879326"/>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BECCDC"/>
              </a:solidFill>
              <a:ln w="19050" cap="rnd">
                <a:solidFill>
                  <a:srgbClr val="0E3053"/>
                </a:solidFill>
                <a:prstDash val="solid"/>
                <a:round/>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10" id="10"/>
            <p:cNvSpPr txBox="true"/>
            <p:nvPr/>
          </p:nvSpPr>
          <p:spPr>
            <a:xfrm rot="0">
              <a:off x="148795" y="188959"/>
              <a:ext cx="581736" cy="477139"/>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01</a:t>
              </a:r>
            </a:p>
          </p:txBody>
        </p:sp>
        <p:grpSp>
          <p:nvGrpSpPr>
            <p:cNvPr name="Group 11" id="11"/>
            <p:cNvGrpSpPr/>
            <p:nvPr/>
          </p:nvGrpSpPr>
          <p:grpSpPr>
            <a:xfrm rot="0">
              <a:off x="0" y="1327870"/>
              <a:ext cx="879326" cy="879326"/>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F0F0F0"/>
              </a:solidFill>
              <a:ln w="19050" cap="rnd">
                <a:solidFill>
                  <a:srgbClr val="0E3053"/>
                </a:solidFill>
                <a:prstDash val="solid"/>
                <a:round/>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14" id="14"/>
            <p:cNvSpPr txBox="true"/>
            <p:nvPr/>
          </p:nvSpPr>
          <p:spPr>
            <a:xfrm rot="0">
              <a:off x="148795" y="1517774"/>
              <a:ext cx="581736" cy="477139"/>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02</a:t>
              </a:r>
            </a:p>
          </p:txBody>
        </p:sp>
        <p:grpSp>
          <p:nvGrpSpPr>
            <p:cNvPr name="Group 15" id="15"/>
            <p:cNvGrpSpPr/>
            <p:nvPr/>
          </p:nvGrpSpPr>
          <p:grpSpPr>
            <a:xfrm rot="0">
              <a:off x="0" y="2588488"/>
              <a:ext cx="879326" cy="879326"/>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BECCDC"/>
              </a:solidFill>
              <a:ln w="19050" cap="rnd">
                <a:solidFill>
                  <a:srgbClr val="0E3053"/>
                </a:solidFill>
                <a:prstDash val="solid"/>
                <a:round/>
              </a:ln>
            </p:spPr>
          </p:sp>
          <p:sp>
            <p:nvSpPr>
              <p:cNvPr name="TextBox 17" id="17"/>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18" id="18"/>
            <p:cNvSpPr txBox="true"/>
            <p:nvPr/>
          </p:nvSpPr>
          <p:spPr>
            <a:xfrm rot="0">
              <a:off x="148795" y="2789581"/>
              <a:ext cx="581736" cy="477139"/>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03</a:t>
              </a:r>
            </a:p>
          </p:txBody>
        </p:sp>
      </p:grpSp>
      <p:pic>
        <p:nvPicPr>
          <p:cNvPr name="Picture 19" id="19"/>
          <p:cNvPicPr>
            <a:picLocks noChangeAspect="true"/>
          </p:cNvPicPr>
          <p:nvPr/>
        </p:nvPicPr>
        <p:blipFill>
          <a:blip r:embed="rId2"/>
          <a:stretch>
            <a:fillRect/>
          </a:stretch>
        </p:blipFill>
        <p:spPr>
          <a:xfrm rot="0">
            <a:off x="11704069" y="2953896"/>
            <a:ext cx="4635360" cy="1197468"/>
          </a:xfrm>
          <a:prstGeom prst="rect">
            <a:avLst/>
          </a:prstGeom>
        </p:spPr>
      </p:pic>
      <p:grpSp>
        <p:nvGrpSpPr>
          <p:cNvPr name="Group 20" id="20"/>
          <p:cNvGrpSpPr/>
          <p:nvPr/>
        </p:nvGrpSpPr>
        <p:grpSpPr>
          <a:xfrm rot="0">
            <a:off x="11212774" y="6095975"/>
            <a:ext cx="659494" cy="2600860"/>
            <a:chOff x="0" y="0"/>
            <a:chExt cx="879326" cy="3467814"/>
          </a:xfrm>
        </p:grpSpPr>
        <p:grpSp>
          <p:nvGrpSpPr>
            <p:cNvPr name="Group 21" id="21"/>
            <p:cNvGrpSpPr/>
            <p:nvPr/>
          </p:nvGrpSpPr>
          <p:grpSpPr>
            <a:xfrm rot="0">
              <a:off x="0" y="0"/>
              <a:ext cx="879326" cy="879326"/>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BECCDC"/>
              </a:solidFill>
              <a:ln w="19050" cap="rnd">
                <a:solidFill>
                  <a:srgbClr val="0E3053"/>
                </a:solidFill>
                <a:prstDash val="solid"/>
                <a:round/>
              </a:ln>
            </p:spPr>
          </p:sp>
          <p:sp>
            <p:nvSpPr>
              <p:cNvPr name="TextBox 23" id="23"/>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24" id="24"/>
            <p:cNvSpPr txBox="true"/>
            <p:nvPr/>
          </p:nvSpPr>
          <p:spPr>
            <a:xfrm rot="0">
              <a:off x="148795" y="188959"/>
              <a:ext cx="581736" cy="477167"/>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04</a:t>
              </a:r>
            </a:p>
          </p:txBody>
        </p:sp>
        <p:grpSp>
          <p:nvGrpSpPr>
            <p:cNvPr name="Group 25" id="25"/>
            <p:cNvGrpSpPr/>
            <p:nvPr/>
          </p:nvGrpSpPr>
          <p:grpSpPr>
            <a:xfrm rot="0">
              <a:off x="0" y="1327870"/>
              <a:ext cx="879326" cy="879326"/>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F0F0F0"/>
              </a:solidFill>
              <a:ln w="19050" cap="rnd">
                <a:solidFill>
                  <a:srgbClr val="0E3053"/>
                </a:solidFill>
                <a:prstDash val="solid"/>
                <a:round/>
              </a:ln>
            </p:spPr>
          </p:sp>
          <p:sp>
            <p:nvSpPr>
              <p:cNvPr name="TextBox 27" id="27"/>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28" id="28"/>
            <p:cNvSpPr txBox="true"/>
            <p:nvPr/>
          </p:nvSpPr>
          <p:spPr>
            <a:xfrm rot="0">
              <a:off x="148795" y="1517774"/>
              <a:ext cx="581736" cy="477167"/>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05</a:t>
              </a:r>
            </a:p>
          </p:txBody>
        </p:sp>
        <p:grpSp>
          <p:nvGrpSpPr>
            <p:cNvPr name="Group 29" id="29"/>
            <p:cNvGrpSpPr/>
            <p:nvPr/>
          </p:nvGrpSpPr>
          <p:grpSpPr>
            <a:xfrm rot="0">
              <a:off x="0" y="2588488"/>
              <a:ext cx="879326" cy="879326"/>
              <a:chOff x="0" y="0"/>
              <a:chExt cx="812800" cy="812800"/>
            </a:xfrm>
          </p:grpSpPr>
          <p:sp>
            <p:nvSpPr>
              <p:cNvPr name="Freeform 30" id="3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BECCDC"/>
              </a:solidFill>
              <a:ln w="19050" cap="rnd">
                <a:solidFill>
                  <a:srgbClr val="0E3053"/>
                </a:solidFill>
                <a:prstDash val="solid"/>
                <a:round/>
              </a:ln>
            </p:spPr>
          </p:sp>
          <p:sp>
            <p:nvSpPr>
              <p:cNvPr name="TextBox 31" id="31"/>
              <p:cNvSpPr txBox="true"/>
              <p:nvPr/>
            </p:nvSpPr>
            <p:spPr>
              <a:xfrm>
                <a:off x="76200" y="38100"/>
                <a:ext cx="660400" cy="698500"/>
              </a:xfrm>
              <a:prstGeom prst="rect">
                <a:avLst/>
              </a:prstGeom>
            </p:spPr>
            <p:txBody>
              <a:bodyPr anchor="ctr" rtlCol="false" tIns="50800" lIns="50800" bIns="50800" rIns="50800"/>
              <a:lstStyle/>
              <a:p>
                <a:pPr algn="ctr" marL="0" indent="0" lvl="0">
                  <a:lnSpc>
                    <a:spcPts val="2659"/>
                  </a:lnSpc>
                  <a:spcBef>
                    <a:spcPct val="0"/>
                  </a:spcBef>
                </a:pPr>
              </a:p>
            </p:txBody>
          </p:sp>
        </p:grpSp>
        <p:sp>
          <p:nvSpPr>
            <p:cNvPr name="TextBox 32" id="32"/>
            <p:cNvSpPr txBox="true"/>
            <p:nvPr/>
          </p:nvSpPr>
          <p:spPr>
            <a:xfrm rot="0">
              <a:off x="148795" y="2789581"/>
              <a:ext cx="581736" cy="477167"/>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06</a:t>
              </a:r>
            </a:p>
          </p:txBody>
        </p:sp>
      </p:grpSp>
      <p:pic>
        <p:nvPicPr>
          <p:cNvPr name="Picture 33" id="33"/>
          <p:cNvPicPr>
            <a:picLocks noChangeAspect="true"/>
          </p:cNvPicPr>
          <p:nvPr/>
        </p:nvPicPr>
        <p:blipFill>
          <a:blip r:embed="rId3"/>
          <a:stretch>
            <a:fillRect/>
          </a:stretch>
        </p:blipFill>
        <p:spPr>
          <a:xfrm rot="0">
            <a:off x="11704069" y="3968078"/>
            <a:ext cx="4635360" cy="1197468"/>
          </a:xfrm>
          <a:prstGeom prst="rect">
            <a:avLst/>
          </a:prstGeom>
        </p:spPr>
      </p:pic>
      <p:pic>
        <p:nvPicPr>
          <p:cNvPr name="Picture 34" id="34"/>
          <p:cNvPicPr>
            <a:picLocks noChangeAspect="true"/>
          </p:cNvPicPr>
          <p:nvPr/>
        </p:nvPicPr>
        <p:blipFill>
          <a:blip r:embed="rId4"/>
          <a:stretch>
            <a:fillRect/>
          </a:stretch>
        </p:blipFill>
        <p:spPr>
          <a:xfrm rot="0">
            <a:off x="11704069" y="4882929"/>
            <a:ext cx="4635360" cy="1197468"/>
          </a:xfrm>
          <a:prstGeom prst="rect">
            <a:avLst/>
          </a:prstGeom>
        </p:spPr>
      </p:pic>
      <p:pic>
        <p:nvPicPr>
          <p:cNvPr name="Picture 35" id="35"/>
          <p:cNvPicPr>
            <a:picLocks noChangeAspect="true"/>
          </p:cNvPicPr>
          <p:nvPr/>
        </p:nvPicPr>
        <p:blipFill>
          <a:blip r:embed="rId5"/>
          <a:stretch>
            <a:fillRect/>
          </a:stretch>
        </p:blipFill>
        <p:spPr>
          <a:xfrm rot="0">
            <a:off x="11746378" y="5810858"/>
            <a:ext cx="4635360" cy="1197468"/>
          </a:xfrm>
          <a:prstGeom prst="rect">
            <a:avLst/>
          </a:prstGeom>
        </p:spPr>
      </p:pic>
      <p:pic>
        <p:nvPicPr>
          <p:cNvPr name="Picture 36" id="36"/>
          <p:cNvPicPr>
            <a:picLocks noChangeAspect="true"/>
          </p:cNvPicPr>
          <p:nvPr/>
        </p:nvPicPr>
        <p:blipFill>
          <a:blip r:embed="rId6"/>
          <a:stretch>
            <a:fillRect/>
          </a:stretch>
        </p:blipFill>
        <p:spPr>
          <a:xfrm rot="0">
            <a:off x="11746378" y="6824222"/>
            <a:ext cx="4635360" cy="1197468"/>
          </a:xfrm>
          <a:prstGeom prst="rect">
            <a:avLst/>
          </a:prstGeom>
        </p:spPr>
      </p:pic>
      <p:pic>
        <p:nvPicPr>
          <p:cNvPr name="Picture 37" id="37"/>
          <p:cNvPicPr>
            <a:picLocks noChangeAspect="true"/>
          </p:cNvPicPr>
          <p:nvPr/>
        </p:nvPicPr>
        <p:blipFill>
          <a:blip r:embed="rId7"/>
          <a:stretch>
            <a:fillRect/>
          </a:stretch>
        </p:blipFill>
        <p:spPr>
          <a:xfrm rot="0">
            <a:off x="11746378" y="7833383"/>
            <a:ext cx="4635360" cy="1197468"/>
          </a:xfrm>
          <a:prstGeom prst="rect">
            <a:avLst/>
          </a:prstGeom>
        </p:spPr>
      </p:pic>
      <p:sp>
        <p:nvSpPr>
          <p:cNvPr name="TextBox 38" id="38"/>
          <p:cNvSpPr txBox="true"/>
          <p:nvPr/>
        </p:nvSpPr>
        <p:spPr>
          <a:xfrm rot="0">
            <a:off x="12824730" y="3297493"/>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58.97%</a:t>
            </a:r>
          </a:p>
        </p:txBody>
      </p:sp>
      <p:sp>
        <p:nvSpPr>
          <p:cNvPr name="TextBox 39" id="39"/>
          <p:cNvSpPr txBox="true"/>
          <p:nvPr/>
        </p:nvSpPr>
        <p:spPr>
          <a:xfrm rot="0">
            <a:off x="12824730" y="4288186"/>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20.51%</a:t>
            </a:r>
          </a:p>
        </p:txBody>
      </p:sp>
      <p:sp>
        <p:nvSpPr>
          <p:cNvPr name="TextBox 40" id="40"/>
          <p:cNvSpPr txBox="true"/>
          <p:nvPr/>
        </p:nvSpPr>
        <p:spPr>
          <a:xfrm rot="0">
            <a:off x="12673452" y="5228106"/>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7.69%</a:t>
            </a:r>
          </a:p>
        </p:txBody>
      </p:sp>
      <p:sp>
        <p:nvSpPr>
          <p:cNvPr name="TextBox 41" id="41"/>
          <p:cNvSpPr txBox="true"/>
          <p:nvPr/>
        </p:nvSpPr>
        <p:spPr>
          <a:xfrm rot="0">
            <a:off x="12867039" y="6160044"/>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5.13%</a:t>
            </a:r>
          </a:p>
        </p:txBody>
      </p:sp>
      <p:sp>
        <p:nvSpPr>
          <p:cNvPr name="TextBox 42" id="42"/>
          <p:cNvSpPr txBox="true"/>
          <p:nvPr/>
        </p:nvSpPr>
        <p:spPr>
          <a:xfrm rot="0">
            <a:off x="12715761" y="7132065"/>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2.56%</a:t>
            </a:r>
          </a:p>
        </p:txBody>
      </p:sp>
      <p:sp>
        <p:nvSpPr>
          <p:cNvPr name="TextBox 43" id="43"/>
          <p:cNvSpPr txBox="true"/>
          <p:nvPr/>
        </p:nvSpPr>
        <p:spPr>
          <a:xfrm rot="0">
            <a:off x="12715761" y="8157610"/>
            <a:ext cx="1692092"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2.56%</a:t>
            </a:r>
          </a:p>
        </p:txBody>
      </p:sp>
      <p:grpSp>
        <p:nvGrpSpPr>
          <p:cNvPr name="Group 44" id="44"/>
          <p:cNvGrpSpPr/>
          <p:nvPr/>
        </p:nvGrpSpPr>
        <p:grpSpPr>
          <a:xfrm rot="0">
            <a:off x="11212774" y="9039735"/>
            <a:ext cx="659494" cy="659473"/>
            <a:chOff x="0" y="0"/>
            <a:chExt cx="879326" cy="879297"/>
          </a:xfrm>
        </p:grpSpPr>
        <p:grpSp>
          <p:nvGrpSpPr>
            <p:cNvPr name="Group 45" id="45"/>
            <p:cNvGrpSpPr/>
            <p:nvPr/>
          </p:nvGrpSpPr>
          <p:grpSpPr>
            <a:xfrm rot="0">
              <a:off x="0" y="0"/>
              <a:ext cx="879326" cy="879297"/>
              <a:chOff x="0" y="0"/>
              <a:chExt cx="812800" cy="812773"/>
            </a:xfrm>
          </p:grpSpPr>
          <p:sp>
            <p:nvSpPr>
              <p:cNvPr name="Freeform 46" id="46"/>
              <p:cNvSpPr/>
              <p:nvPr/>
            </p:nvSpPr>
            <p:spPr>
              <a:xfrm flipH="false" flipV="false" rot="0">
                <a:off x="0" y="0"/>
                <a:ext cx="812800" cy="812773"/>
              </a:xfrm>
              <a:custGeom>
                <a:avLst/>
                <a:gdLst/>
                <a:ahLst/>
                <a:cxnLst/>
                <a:rect r="r" b="b" t="t" l="l"/>
                <a:pathLst>
                  <a:path h="812773" w="812800">
                    <a:moveTo>
                      <a:pt x="406400" y="0"/>
                    </a:moveTo>
                    <a:cubicBezTo>
                      <a:pt x="181951" y="0"/>
                      <a:pt x="0" y="181946"/>
                      <a:pt x="0" y="406387"/>
                    </a:cubicBezTo>
                    <a:cubicBezTo>
                      <a:pt x="0" y="630828"/>
                      <a:pt x="181951" y="812773"/>
                      <a:pt x="406400" y="812773"/>
                    </a:cubicBezTo>
                    <a:cubicBezTo>
                      <a:pt x="630849" y="812773"/>
                      <a:pt x="812800" y="630828"/>
                      <a:pt x="812800" y="406387"/>
                    </a:cubicBezTo>
                    <a:cubicBezTo>
                      <a:pt x="812800" y="181946"/>
                      <a:pt x="630849" y="0"/>
                      <a:pt x="406400" y="0"/>
                    </a:cubicBezTo>
                    <a:lnTo>
                      <a:pt x="406400" y="0"/>
                    </a:lnTo>
                    <a:close/>
                  </a:path>
                </a:pathLst>
              </a:custGeom>
              <a:solidFill>
                <a:srgbClr val="F0F0F0"/>
              </a:solidFill>
              <a:ln w="19050" cap="rnd">
                <a:solidFill>
                  <a:srgbClr val="0E3053"/>
                </a:solidFill>
                <a:prstDash val="solid"/>
                <a:round/>
              </a:ln>
            </p:spPr>
          </p:sp>
          <p:sp>
            <p:nvSpPr>
              <p:cNvPr name="TextBox 47" id="47"/>
              <p:cNvSpPr txBox="true"/>
              <p:nvPr/>
            </p:nvSpPr>
            <p:spPr>
              <a:xfrm>
                <a:off x="76200" y="38098"/>
                <a:ext cx="660400" cy="698478"/>
              </a:xfrm>
              <a:prstGeom prst="rect">
                <a:avLst/>
              </a:prstGeom>
            </p:spPr>
            <p:txBody>
              <a:bodyPr anchor="ctr" rtlCol="false" tIns="44835" lIns="44835" bIns="44835" rIns="44835"/>
              <a:lstStyle/>
              <a:p>
                <a:pPr algn="ctr" marL="0" indent="0" lvl="0">
                  <a:lnSpc>
                    <a:spcPts val="2659"/>
                  </a:lnSpc>
                  <a:spcBef>
                    <a:spcPct val="0"/>
                  </a:spcBef>
                </a:pPr>
              </a:p>
            </p:txBody>
          </p:sp>
        </p:grpSp>
        <p:sp>
          <p:nvSpPr>
            <p:cNvPr name="TextBox 48" id="48"/>
            <p:cNvSpPr txBox="true"/>
            <p:nvPr/>
          </p:nvSpPr>
          <p:spPr>
            <a:xfrm rot="0">
              <a:off x="148795" y="189904"/>
              <a:ext cx="581736" cy="477139"/>
            </a:xfrm>
            <a:prstGeom prst="rect">
              <a:avLst/>
            </a:prstGeom>
          </p:spPr>
          <p:txBody>
            <a:bodyPr anchor="t" rtlCol="false" tIns="0" lIns="0" bIns="0" rIns="0">
              <a:spAutoFit/>
            </a:bodyPr>
            <a:lstStyle/>
            <a:p>
              <a:pPr algn="ctr">
                <a:lnSpc>
                  <a:spcPts val="2820"/>
                </a:lnSpc>
              </a:pPr>
              <a:r>
                <a:rPr lang="en-US" b="true" sz="2350" spc="-82">
                  <a:solidFill>
                    <a:srgbClr val="0E3053"/>
                  </a:solidFill>
                  <a:latin typeface="Open Sans 2 Bold"/>
                  <a:ea typeface="Open Sans 2 Bold"/>
                  <a:cs typeface="Open Sans 2 Bold"/>
                  <a:sym typeface="Open Sans 2 Bold"/>
                </a:rPr>
                <a:t>07</a:t>
              </a:r>
            </a:p>
          </p:txBody>
        </p:sp>
      </p:grpSp>
      <p:pic>
        <p:nvPicPr>
          <p:cNvPr name="Picture 49" id="49"/>
          <p:cNvPicPr>
            <a:picLocks noChangeAspect="true"/>
          </p:cNvPicPr>
          <p:nvPr/>
        </p:nvPicPr>
        <p:blipFill>
          <a:blip r:embed="rId8"/>
          <a:stretch>
            <a:fillRect/>
          </a:stretch>
        </p:blipFill>
        <p:spPr>
          <a:xfrm rot="0">
            <a:off x="11746378" y="8820266"/>
            <a:ext cx="4635360" cy="1197468"/>
          </a:xfrm>
          <a:prstGeom prst="rect">
            <a:avLst/>
          </a:prstGeom>
        </p:spPr>
      </p:pic>
      <p:sp>
        <p:nvSpPr>
          <p:cNvPr name="TextBox 50" id="50"/>
          <p:cNvSpPr txBox="true"/>
          <p:nvPr/>
        </p:nvSpPr>
        <p:spPr>
          <a:xfrm rot="0">
            <a:off x="13288687" y="9149396"/>
            <a:ext cx="848795" cy="462050"/>
          </a:xfrm>
          <a:prstGeom prst="rect">
            <a:avLst/>
          </a:prstGeom>
        </p:spPr>
        <p:txBody>
          <a:bodyPr anchor="t" rtlCol="false" tIns="0" lIns="0" bIns="0" rIns="0">
            <a:spAutoFit/>
          </a:bodyPr>
          <a:lstStyle/>
          <a:p>
            <a:pPr algn="ctr">
              <a:lnSpc>
                <a:spcPts val="3413"/>
              </a:lnSpc>
              <a:spcBef>
                <a:spcPct val="0"/>
              </a:spcBef>
            </a:pPr>
            <a:r>
              <a:rPr lang="en-US" sz="2438">
                <a:solidFill>
                  <a:srgbClr val="FFFFFF"/>
                </a:solidFill>
                <a:latin typeface="Codec Pro"/>
                <a:ea typeface="Codec Pro"/>
                <a:cs typeface="Codec Pro"/>
                <a:sym typeface="Codec Pro"/>
              </a:rPr>
              <a:t>2.56%</a:t>
            </a:r>
          </a:p>
        </p:txBody>
      </p:sp>
      <p:sp>
        <p:nvSpPr>
          <p:cNvPr name="TextBox 51" id="51"/>
          <p:cNvSpPr txBox="true"/>
          <p:nvPr/>
        </p:nvSpPr>
        <p:spPr>
          <a:xfrm rot="0">
            <a:off x="12275533" y="3029307"/>
            <a:ext cx="3378694" cy="328126"/>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SERVICIOS ACADÉMICOS</a:t>
            </a:r>
          </a:p>
        </p:txBody>
      </p:sp>
      <p:sp>
        <p:nvSpPr>
          <p:cNvPr name="TextBox 52" id="52"/>
          <p:cNvSpPr txBox="true"/>
          <p:nvPr/>
        </p:nvSpPr>
        <p:spPr>
          <a:xfrm rot="0">
            <a:off x="12031813" y="4026231"/>
            <a:ext cx="4037022" cy="328126"/>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SERVICIOS ADMINISTRATIVOS</a:t>
            </a:r>
          </a:p>
        </p:txBody>
      </p:sp>
      <p:sp>
        <p:nvSpPr>
          <p:cNvPr name="TextBox 53" id="53"/>
          <p:cNvSpPr txBox="true"/>
          <p:nvPr/>
        </p:nvSpPr>
        <p:spPr>
          <a:xfrm rot="0">
            <a:off x="12045547" y="4941083"/>
            <a:ext cx="4037022" cy="328126"/>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RECONOCIMIENTO</a:t>
            </a:r>
          </a:p>
        </p:txBody>
      </p:sp>
      <p:sp>
        <p:nvSpPr>
          <p:cNvPr name="TextBox 54" id="54"/>
          <p:cNvSpPr txBox="true"/>
          <p:nvPr/>
        </p:nvSpPr>
        <p:spPr>
          <a:xfrm rot="0">
            <a:off x="12099921" y="5868970"/>
            <a:ext cx="4037022" cy="328168"/>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MANTENIMIENTO</a:t>
            </a:r>
          </a:p>
        </p:txBody>
      </p:sp>
      <p:sp>
        <p:nvSpPr>
          <p:cNvPr name="TextBox 55" id="55"/>
          <p:cNvSpPr txBox="true"/>
          <p:nvPr/>
        </p:nvSpPr>
        <p:spPr>
          <a:xfrm rot="0">
            <a:off x="12031813" y="6879269"/>
            <a:ext cx="4037022" cy="328126"/>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IMAGEN INSTITUCIONAL</a:t>
            </a:r>
          </a:p>
        </p:txBody>
      </p:sp>
      <p:sp>
        <p:nvSpPr>
          <p:cNvPr name="TextBox 56" id="56"/>
          <p:cNvSpPr txBox="true"/>
          <p:nvPr/>
        </p:nvSpPr>
        <p:spPr>
          <a:xfrm rot="0">
            <a:off x="12045547" y="7891515"/>
            <a:ext cx="4037022" cy="328168"/>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LIMPIEZA Y DESINFECCIÓN</a:t>
            </a:r>
          </a:p>
        </p:txBody>
      </p:sp>
      <p:sp>
        <p:nvSpPr>
          <p:cNvPr name="TextBox 57" id="57"/>
          <p:cNvSpPr txBox="true"/>
          <p:nvPr/>
        </p:nvSpPr>
        <p:spPr>
          <a:xfrm rot="0">
            <a:off x="12003238" y="8887944"/>
            <a:ext cx="4037022" cy="328126"/>
          </a:xfrm>
          <a:prstGeom prst="rect">
            <a:avLst/>
          </a:prstGeom>
        </p:spPr>
        <p:txBody>
          <a:bodyPr anchor="t" rtlCol="false" tIns="0" lIns="0" bIns="0" rIns="0">
            <a:spAutoFit/>
          </a:bodyPr>
          <a:lstStyle/>
          <a:p>
            <a:pPr algn="ctr">
              <a:lnSpc>
                <a:spcPts val="2732"/>
              </a:lnSpc>
              <a:spcBef>
                <a:spcPct val="0"/>
              </a:spcBef>
            </a:pPr>
            <a:r>
              <a:rPr lang="en-US" b="true" sz="1951">
                <a:solidFill>
                  <a:srgbClr val="004AAD"/>
                </a:solidFill>
                <a:latin typeface="League Spartan"/>
                <a:ea typeface="League Spartan"/>
                <a:cs typeface="League Spartan"/>
                <a:sym typeface="League Spartan"/>
              </a:rPr>
              <a:t>SEGURIDAD</a:t>
            </a:r>
          </a:p>
        </p:txBody>
      </p:sp>
      <p:sp>
        <p:nvSpPr>
          <p:cNvPr name="TextBox 58" id="58"/>
          <p:cNvSpPr txBox="true"/>
          <p:nvPr/>
        </p:nvSpPr>
        <p:spPr>
          <a:xfrm rot="0">
            <a:off x="1028700" y="4276020"/>
            <a:ext cx="7275929" cy="2210085"/>
          </a:xfrm>
          <a:prstGeom prst="rect">
            <a:avLst/>
          </a:prstGeom>
        </p:spPr>
        <p:txBody>
          <a:bodyPr anchor="t" rtlCol="false" tIns="0" lIns="0" bIns="0" rIns="0">
            <a:spAutoFit/>
          </a:bodyPr>
          <a:lstStyle/>
          <a:p>
            <a:pPr algn="just" marL="0" indent="0" lvl="1">
              <a:lnSpc>
                <a:spcPts val="3450"/>
              </a:lnSpc>
              <a:spcBef>
                <a:spcPct val="0"/>
              </a:spcBef>
            </a:pPr>
            <a:r>
              <a:rPr lang="en-US" sz="3450" strike="noStrike" u="none">
                <a:solidFill>
                  <a:srgbClr val="000000"/>
                </a:solidFill>
                <a:latin typeface="Montserrat"/>
                <a:ea typeface="Montserrat"/>
                <a:cs typeface="Montserrat"/>
                <a:sym typeface="Montserrat"/>
              </a:rPr>
              <a:t>La Gráfica siguiente muestra la tendencia de los aspectos que tributan los comentarios recibidos  en este periodo Octubre-Diciembre 2024.</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5277580" y="5749144"/>
            <a:ext cx="10555161" cy="10555161"/>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0F0F0"/>
            </a:solidFill>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13176873" y="-6770540"/>
            <a:ext cx="10555161" cy="10555161"/>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0F0F0"/>
            </a:solidFill>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13462947" y="6989707"/>
            <a:ext cx="5910126" cy="5910126"/>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11" id="11"/>
          <p:cNvSpPr txBox="true"/>
          <p:nvPr/>
        </p:nvSpPr>
        <p:spPr>
          <a:xfrm rot="0">
            <a:off x="1869990" y="3093243"/>
            <a:ext cx="14548020" cy="4033840"/>
          </a:xfrm>
          <a:prstGeom prst="rect">
            <a:avLst/>
          </a:prstGeom>
        </p:spPr>
        <p:txBody>
          <a:bodyPr anchor="t" rtlCol="false" tIns="0" lIns="0" bIns="0" rIns="0">
            <a:spAutoFit/>
          </a:bodyPr>
          <a:lstStyle/>
          <a:p>
            <a:pPr algn="ctr">
              <a:lnSpc>
                <a:spcPts val="13822"/>
              </a:lnSpc>
            </a:pPr>
            <a:r>
              <a:rPr lang="en-US" sz="14550">
                <a:solidFill>
                  <a:srgbClr val="004AAD"/>
                </a:solidFill>
                <a:latin typeface="Agrandir"/>
                <a:ea typeface="Agrandir"/>
                <a:cs typeface="Agrandir"/>
                <a:sym typeface="Agrandir"/>
              </a:rPr>
              <a:t>¡MUCHAS GRACIAS!</a:t>
            </a:r>
          </a:p>
        </p:txBody>
      </p:sp>
      <p:grpSp>
        <p:nvGrpSpPr>
          <p:cNvPr name="Group 12" id="12"/>
          <p:cNvGrpSpPr/>
          <p:nvPr/>
        </p:nvGrpSpPr>
        <p:grpSpPr>
          <a:xfrm rot="0">
            <a:off x="10507884" y="-4448023"/>
            <a:ext cx="5910126" cy="5910126"/>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4AAD"/>
            </a:solidFill>
          </p:spPr>
        </p:sp>
        <p:sp>
          <p:nvSpPr>
            <p:cNvPr name="TextBox 14" id="14"/>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15" id="15"/>
          <p:cNvGrpSpPr/>
          <p:nvPr/>
        </p:nvGrpSpPr>
        <p:grpSpPr>
          <a:xfrm rot="0">
            <a:off x="1644798" y="8071662"/>
            <a:ext cx="5910126" cy="5910126"/>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4AAD"/>
            </a:solidFill>
          </p:spPr>
        </p:sp>
        <p:sp>
          <p:nvSpPr>
            <p:cNvPr name="TextBox 17" id="1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Freeform 18" id="18"/>
          <p:cNvSpPr/>
          <p:nvPr/>
        </p:nvSpPr>
        <p:spPr>
          <a:xfrm flipH="false" flipV="false" rot="0">
            <a:off x="270683" y="182483"/>
            <a:ext cx="4974746" cy="1233737"/>
          </a:xfrm>
          <a:custGeom>
            <a:avLst/>
            <a:gdLst/>
            <a:ahLst/>
            <a:cxnLst/>
            <a:rect r="r" b="b" t="t" l="l"/>
            <a:pathLst>
              <a:path h="1233737" w="4974746">
                <a:moveTo>
                  <a:pt x="0" y="0"/>
                </a:moveTo>
                <a:lnTo>
                  <a:pt x="4974745" y="0"/>
                </a:lnTo>
                <a:lnTo>
                  <a:pt x="4974745" y="1233737"/>
                </a:lnTo>
                <a:lnTo>
                  <a:pt x="0" y="1233737"/>
                </a:lnTo>
                <a:lnTo>
                  <a:pt x="0" y="0"/>
                </a:lnTo>
                <a:close/>
              </a:path>
            </a:pathLst>
          </a:custGeom>
          <a:blipFill>
            <a:blip r:embed="rId2"/>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DAGdm7xsCmE</dc:identifier>
  <dcterms:modified xsi:type="dcterms:W3CDTF">2011-08-01T06:04:30Z</dcterms:modified>
  <cp:revision>1</cp:revision>
  <dc:title>Informe trimestral del Buzón de Sugrencias Octubre-Diciembre 2024</dc:title>
</cp:coreProperties>
</file>